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kinsoku lang="ja-JP" invalStChars="" invalEndChars="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DF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12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Chapter 1</a:t>
            </a:r>
            <a:br>
              <a:rPr lang="en-US"/>
            </a:br>
            <a:r>
              <a:rPr lang="en-US" sz="5400" b="1">
                <a:solidFill>
                  <a:schemeClr val="hlink"/>
                </a:solidFill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7772400" cy="20574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</a:rPr>
              <a:t>Data Communication</a:t>
            </a:r>
          </a:p>
          <a:p>
            <a:r>
              <a:rPr lang="en-US" sz="2800" b="1">
                <a:solidFill>
                  <a:schemeClr val="accent2"/>
                </a:solidFill>
              </a:rPr>
              <a:t>Networks</a:t>
            </a:r>
          </a:p>
          <a:p>
            <a:r>
              <a:rPr lang="en-US" sz="2800" b="1">
                <a:solidFill>
                  <a:schemeClr val="accent2"/>
                </a:solidFill>
              </a:rPr>
              <a:t>Protocols and Standards</a:t>
            </a:r>
          </a:p>
          <a:p>
            <a:r>
              <a:rPr lang="en-US" sz="2800" b="1">
                <a:solidFill>
                  <a:schemeClr val="accent2"/>
                </a:solidFill>
              </a:rPr>
              <a:t>Standard Organizations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2-3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808163" y="422275"/>
            <a:ext cx="55181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Multipoint Line Configuration</a:t>
            </a:r>
          </a:p>
        </p:txBody>
      </p:sp>
      <p:pic>
        <p:nvPicPr>
          <p:cNvPr id="922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522413"/>
            <a:ext cx="8499475" cy="421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795463"/>
            <a:ext cx="8228013" cy="322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2-4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2-5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27363" y="422275"/>
            <a:ext cx="287020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Mesh Topology</a:t>
            </a:r>
          </a:p>
        </p:txBody>
      </p:sp>
      <p:pic>
        <p:nvPicPr>
          <p:cNvPr id="1127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92225"/>
            <a:ext cx="7581900" cy="469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2-6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79763" y="269875"/>
            <a:ext cx="2665412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Star Topology</a:t>
            </a:r>
          </a:p>
        </p:txBody>
      </p:sp>
      <p:pic>
        <p:nvPicPr>
          <p:cNvPr id="1229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417638"/>
            <a:ext cx="8628063" cy="397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2-7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27363" y="422275"/>
            <a:ext cx="2735262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Tree Topology</a:t>
            </a:r>
          </a:p>
        </p:txBody>
      </p:sp>
      <p:pic>
        <p:nvPicPr>
          <p:cNvPr id="1331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1349375"/>
            <a:ext cx="8116888" cy="407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2-8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408363" y="422275"/>
            <a:ext cx="2576512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Bus Topology</a:t>
            </a:r>
          </a:p>
        </p:txBody>
      </p:sp>
      <p:pic>
        <p:nvPicPr>
          <p:cNvPr id="1434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2003425"/>
            <a:ext cx="8670925" cy="278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2-9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27363" y="422275"/>
            <a:ext cx="275590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Ring Topology</a:t>
            </a:r>
          </a:p>
        </p:txBody>
      </p:sp>
      <p:pic>
        <p:nvPicPr>
          <p:cNvPr id="1536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8763"/>
            <a:ext cx="8802688" cy="421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2-10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27363" y="422275"/>
            <a:ext cx="318452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Hybrid Topology</a:t>
            </a:r>
          </a:p>
        </p:txBody>
      </p:sp>
      <p:pic>
        <p:nvPicPr>
          <p:cNvPr id="1639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1616075"/>
            <a:ext cx="8569325" cy="3560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1257300"/>
            <a:ext cx="8655050" cy="427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2-12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65563" y="422275"/>
            <a:ext cx="1592262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Simplex</a:t>
            </a:r>
          </a:p>
        </p:txBody>
      </p:sp>
      <p:pic>
        <p:nvPicPr>
          <p:cNvPr id="512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652588"/>
            <a:ext cx="8874125" cy="350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570038"/>
            <a:ext cx="8123237" cy="3351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1-1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41388" y="574675"/>
            <a:ext cx="7561262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Data Communication System Components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2-13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027363" y="422275"/>
            <a:ext cx="233680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Half-Duplex</a:t>
            </a:r>
          </a:p>
        </p:txBody>
      </p:sp>
      <p:pic>
        <p:nvPicPr>
          <p:cNvPr id="615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2103438"/>
            <a:ext cx="9028113" cy="2598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2-14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027363" y="422275"/>
            <a:ext cx="2268537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Full-Duplex</a:t>
            </a:r>
          </a:p>
        </p:txBody>
      </p:sp>
      <p:pic>
        <p:nvPicPr>
          <p:cNvPr id="717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841500"/>
            <a:ext cx="8472487" cy="311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" y="1773238"/>
            <a:ext cx="8680450" cy="3271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2-15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2-16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646363" y="117475"/>
            <a:ext cx="37401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Local Area Network</a:t>
            </a:r>
          </a:p>
        </p:txBody>
      </p:sp>
      <p:pic>
        <p:nvPicPr>
          <p:cNvPr id="922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939800"/>
            <a:ext cx="64389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5563" y="69850"/>
            <a:ext cx="2020887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2-16-continued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646363" y="117475"/>
            <a:ext cx="37401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Local Area Network</a:t>
            </a:r>
          </a:p>
        </p:txBody>
      </p:sp>
      <p:pic>
        <p:nvPicPr>
          <p:cNvPr id="1024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914400"/>
            <a:ext cx="5345113" cy="526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2-17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60563" y="117475"/>
            <a:ext cx="507047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Metropolitan Area Network</a:t>
            </a:r>
          </a:p>
        </p:txBody>
      </p:sp>
      <p:pic>
        <p:nvPicPr>
          <p:cNvPr id="1127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50925"/>
            <a:ext cx="7545387" cy="4716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2-18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493963" y="41275"/>
            <a:ext cx="3694112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Wide Area Network</a:t>
            </a:r>
          </a:p>
        </p:txBody>
      </p:sp>
      <p:pic>
        <p:nvPicPr>
          <p:cNvPr id="12294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0" y="581025"/>
            <a:ext cx="6388100" cy="579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2-19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27363" y="117475"/>
            <a:ext cx="2620962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>
                <a:solidFill>
                  <a:srgbClr val="063DE8"/>
                </a:solidFill>
              </a:rPr>
              <a:t>Internetwork </a:t>
            </a:r>
          </a:p>
          <a:p>
            <a:pPr algn="ctr"/>
            <a:r>
              <a:rPr lang="en-US" sz="3200" b="1">
                <a:solidFill>
                  <a:srgbClr val="063DE8"/>
                </a:solidFill>
              </a:rPr>
              <a:t>(Internet)</a:t>
            </a:r>
          </a:p>
        </p:txBody>
      </p:sp>
      <p:pic>
        <p:nvPicPr>
          <p:cNvPr id="14342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8" y="1439863"/>
            <a:ext cx="8823325" cy="439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68300"/>
            <a:ext cx="7772400" cy="2082800"/>
          </a:xfrm>
          <a:noFill/>
          <a:ln/>
        </p:spPr>
        <p:txBody>
          <a:bodyPr/>
          <a:lstStyle/>
          <a:p>
            <a:r>
              <a:rPr lang="en-US"/>
              <a:t>Chapter 3</a:t>
            </a:r>
            <a:br>
              <a:rPr lang="en-US"/>
            </a:br>
            <a:r>
              <a:rPr lang="en-US" sz="5400" b="1">
                <a:solidFill>
                  <a:schemeClr val="hlink"/>
                </a:solidFill>
              </a:rPr>
              <a:t>OSI</a:t>
            </a:r>
            <a:r>
              <a:rPr lang="en-US" b="1"/>
              <a:t> </a:t>
            </a:r>
            <a:br>
              <a:rPr lang="en-US" b="1"/>
            </a:br>
            <a:r>
              <a:rPr lang="en-US" b="1">
                <a:solidFill>
                  <a:schemeClr val="hlink"/>
                </a:solidFill>
              </a:rPr>
              <a:t>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9300" y="3390900"/>
            <a:ext cx="7772400" cy="10668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</a:rPr>
              <a:t>The model</a:t>
            </a:r>
          </a:p>
          <a:p>
            <a:r>
              <a:rPr lang="en-US" sz="2800" b="1">
                <a:solidFill>
                  <a:schemeClr val="accent2"/>
                </a:solidFill>
              </a:rPr>
              <a:t>Functions of the layers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3-1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629025" y="234950"/>
            <a:ext cx="21018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OSI Model</a:t>
            </a:r>
          </a:p>
        </p:txBody>
      </p:sp>
      <p:pic>
        <p:nvPicPr>
          <p:cNvPr id="512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13" y="1028700"/>
            <a:ext cx="5270500" cy="472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2047875"/>
            <a:ext cx="8442325" cy="192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1-2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3-2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408363" y="-4763"/>
            <a:ext cx="219392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OSI Layers</a:t>
            </a:r>
          </a:p>
        </p:txBody>
      </p:sp>
      <p:pic>
        <p:nvPicPr>
          <p:cNvPr id="615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3" y="695325"/>
            <a:ext cx="6645275" cy="563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3-3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79550" y="-1588"/>
            <a:ext cx="6256338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An Exchange Using the OSI Model</a:t>
            </a:r>
          </a:p>
        </p:txBody>
      </p:sp>
      <p:pic>
        <p:nvPicPr>
          <p:cNvPr id="717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725488"/>
            <a:ext cx="8277225" cy="563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3-4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82900" y="301625"/>
            <a:ext cx="2779713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Physical Layer</a:t>
            </a:r>
          </a:p>
        </p:txBody>
      </p:sp>
      <p:pic>
        <p:nvPicPr>
          <p:cNvPr id="819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658938"/>
            <a:ext cx="8823325" cy="350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3-5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82900" y="301625"/>
            <a:ext cx="3106738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Data Link Layer</a:t>
            </a:r>
          </a:p>
        </p:txBody>
      </p:sp>
      <p:pic>
        <p:nvPicPr>
          <p:cNvPr id="922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06525"/>
            <a:ext cx="8532813" cy="399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3-6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73300" y="438150"/>
            <a:ext cx="47434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Data Link Layer Example</a:t>
            </a:r>
          </a:p>
        </p:txBody>
      </p:sp>
      <p:pic>
        <p:nvPicPr>
          <p:cNvPr id="1024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2006600"/>
            <a:ext cx="8839200" cy="3389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3-7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82900" y="301625"/>
            <a:ext cx="284797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Network Layer</a:t>
            </a:r>
          </a:p>
        </p:txBody>
      </p:sp>
      <p:pic>
        <p:nvPicPr>
          <p:cNvPr id="1127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179513"/>
            <a:ext cx="869315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3-8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122488" y="-1588"/>
            <a:ext cx="4484687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Network Layer Example</a:t>
            </a:r>
          </a:p>
        </p:txBody>
      </p:sp>
      <p:pic>
        <p:nvPicPr>
          <p:cNvPr id="410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571500"/>
            <a:ext cx="7645400" cy="566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5563" y="69850"/>
            <a:ext cx="1919287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3-8-continued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24088" y="133350"/>
            <a:ext cx="4484687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Network Layer Example</a:t>
            </a:r>
          </a:p>
        </p:txBody>
      </p:sp>
      <p:pic>
        <p:nvPicPr>
          <p:cNvPr id="512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873125"/>
            <a:ext cx="6723062" cy="5048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3-9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765425" y="15875"/>
            <a:ext cx="3119438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Transport Layer</a:t>
            </a:r>
          </a:p>
        </p:txBody>
      </p:sp>
      <p:pic>
        <p:nvPicPr>
          <p:cNvPr id="615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238250"/>
            <a:ext cx="8704263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3-10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017963" y="133350"/>
            <a:ext cx="47561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Transport Layer Example</a:t>
            </a:r>
          </a:p>
        </p:txBody>
      </p:sp>
      <p:pic>
        <p:nvPicPr>
          <p:cNvPr id="717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50" y="461963"/>
            <a:ext cx="5651500" cy="589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5" y="1651000"/>
            <a:ext cx="702945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1-3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5563" y="69850"/>
            <a:ext cx="2020887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3-10-continued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12763" y="473075"/>
            <a:ext cx="47561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Transport Layer Example</a:t>
            </a:r>
          </a:p>
        </p:txBody>
      </p:sp>
      <p:pic>
        <p:nvPicPr>
          <p:cNvPr id="819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575" y="561975"/>
            <a:ext cx="5491163" cy="574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3-11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05163" y="201613"/>
            <a:ext cx="26003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Session Layer</a:t>
            </a:r>
          </a:p>
        </p:txBody>
      </p:sp>
      <p:pic>
        <p:nvPicPr>
          <p:cNvPr id="922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1311275"/>
            <a:ext cx="868997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3-12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579688" y="423863"/>
            <a:ext cx="3524250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Presentation Layer</a:t>
            </a:r>
          </a:p>
        </p:txBody>
      </p:sp>
      <p:pic>
        <p:nvPicPr>
          <p:cNvPr id="1024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" y="1336675"/>
            <a:ext cx="8070850" cy="414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3-13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544763" y="557213"/>
            <a:ext cx="3365500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Application Layer</a:t>
            </a:r>
          </a:p>
        </p:txBody>
      </p:sp>
      <p:pic>
        <p:nvPicPr>
          <p:cNvPr id="1127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6363"/>
            <a:ext cx="8937625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5563" y="69850"/>
            <a:ext cx="11493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3-14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919288" y="623888"/>
            <a:ext cx="53054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Summary of Layer Functions</a:t>
            </a:r>
          </a:p>
        </p:txBody>
      </p:sp>
      <p:pic>
        <p:nvPicPr>
          <p:cNvPr id="1229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1377950"/>
            <a:ext cx="8966200" cy="4062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Chapter 4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5400" b="1">
                <a:solidFill>
                  <a:schemeClr val="hlink"/>
                </a:solidFill>
              </a:rPr>
              <a:t>Signals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2514600"/>
            <a:ext cx="77724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Analog and digital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Aperiodic and periodic signals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Analog signals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4-1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935163" y="328613"/>
            <a:ext cx="5632450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>
                <a:solidFill>
                  <a:srgbClr val="063DE8"/>
                </a:solidFill>
              </a:rPr>
              <a:t>Transformation of Information</a:t>
            </a:r>
          </a:p>
          <a:p>
            <a:pPr algn="ctr"/>
            <a:r>
              <a:rPr lang="en-US" sz="3200" b="1">
                <a:solidFill>
                  <a:srgbClr val="063DE8"/>
                </a:solidFill>
              </a:rPr>
              <a:t> to Signals</a:t>
            </a:r>
          </a:p>
        </p:txBody>
      </p:sp>
      <p:pic>
        <p:nvPicPr>
          <p:cNvPr id="512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273300"/>
            <a:ext cx="8850313" cy="287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036638"/>
            <a:ext cx="8531225" cy="454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4-2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382963" y="252413"/>
            <a:ext cx="4741862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Analog and Digital Clocks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4-3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63763" y="633413"/>
            <a:ext cx="4808537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Analog and Digital Signals</a:t>
            </a:r>
          </a:p>
        </p:txBody>
      </p:sp>
      <p:pic>
        <p:nvPicPr>
          <p:cNvPr id="717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032000"/>
            <a:ext cx="8872538" cy="271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4-4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25763" y="23813"/>
            <a:ext cx="29813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Periodic Signals</a:t>
            </a:r>
          </a:p>
        </p:txBody>
      </p:sp>
      <p:pic>
        <p:nvPicPr>
          <p:cNvPr id="819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679450"/>
            <a:ext cx="8972550" cy="547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1538" y="207963"/>
            <a:ext cx="4632325" cy="159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Chapter 2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5400" b="1">
                <a:solidFill>
                  <a:schemeClr val="hlink"/>
                </a:solidFill>
              </a:rPr>
              <a:t>Basic Concepts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2514600"/>
            <a:ext cx="7772400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Line Configuration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Topology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Transmission Mode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Categories of Networks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</a:rPr>
              <a:t>Internetworks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 spd="slow" advTm="0"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4-5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925763" y="100013"/>
            <a:ext cx="3252787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Aperiodic Signals</a:t>
            </a:r>
          </a:p>
        </p:txBody>
      </p:sp>
      <p:pic>
        <p:nvPicPr>
          <p:cNvPr id="922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2036763"/>
            <a:ext cx="8770938" cy="272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4-6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306763" y="252413"/>
            <a:ext cx="2033587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Sine Wave</a:t>
            </a:r>
          </a:p>
        </p:txBody>
      </p:sp>
      <p:pic>
        <p:nvPicPr>
          <p:cNvPr id="1024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617663"/>
            <a:ext cx="8799512" cy="3560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547813"/>
            <a:ext cx="8604250" cy="3646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5563" y="69850"/>
            <a:ext cx="104775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2-2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655763" y="727075"/>
            <a:ext cx="61023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Point-to-Point Line Configuration</a:t>
            </a:r>
          </a:p>
        </p:txBody>
      </p:sp>
      <p:pic>
        <p:nvPicPr>
          <p:cNvPr id="615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036763"/>
            <a:ext cx="8585200" cy="273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5563" y="69850"/>
            <a:ext cx="1919287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2-2-continued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655763" y="574675"/>
            <a:ext cx="61023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Point-to-Point Line Configuration</a:t>
            </a:r>
          </a:p>
        </p:txBody>
      </p:sp>
      <p:pic>
        <p:nvPicPr>
          <p:cNvPr id="717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616075"/>
            <a:ext cx="8605838" cy="356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5563" y="69850"/>
            <a:ext cx="1919287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Figure 2-2-continued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1763" y="6394450"/>
            <a:ext cx="178752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i="1"/>
              <a:t>WCB/McGraw-Hill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237163" y="6350000"/>
            <a:ext cx="37195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Symbol" pitchFamily="18" charset="2"/>
              </a:rPr>
              <a:t></a:t>
            </a:r>
            <a:r>
              <a:rPr lang="en-US" sz="2000" i="1"/>
              <a:t> </a:t>
            </a:r>
            <a:r>
              <a:rPr lang="en-US" sz="1600" i="1"/>
              <a:t>The McGraw-Hill Companies, Inc., 1998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655763" y="727075"/>
            <a:ext cx="61023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rgbClr val="063DE8"/>
                </a:solidFill>
              </a:rPr>
              <a:t>Point-to-Point Line Configuration</a:t>
            </a:r>
          </a:p>
        </p:txBody>
      </p:sp>
      <p:pic>
        <p:nvPicPr>
          <p:cNvPr id="819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686050"/>
            <a:ext cx="8474075" cy="140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HD:Programs (Applications):Microsoft Office:Microsoft PowerPoint 4:</Template>
  <TotalTime>0</TotalTime>
  <Pages>4</Pages>
  <Words>705</Words>
  <Application>Microsoft Office PowerPoint</Application>
  <PresentationFormat>On-screen Show (4:3)</PresentationFormat>
  <Paragraphs>210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Times New Roman</vt:lpstr>
      <vt:lpstr>Symbol</vt:lpstr>
      <vt:lpstr>Office Theme</vt:lpstr>
      <vt:lpstr>Chapter 1 Introduction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Chapter 3 OSI  Model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Behrouz Forouzan</dc:creator>
  <cp:lastModifiedBy>sabari</cp:lastModifiedBy>
  <cp:revision>13</cp:revision>
  <cp:lastPrinted>1601-01-01T00:00:00Z</cp:lastPrinted>
  <dcterms:created xsi:type="dcterms:W3CDTF">1998-04-06T18:01:18Z</dcterms:created>
  <dcterms:modified xsi:type="dcterms:W3CDTF">2015-06-15T07:08:25Z</dcterms:modified>
</cp:coreProperties>
</file>