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86" r:id="rId4"/>
    <p:sldId id="279" r:id="rId5"/>
    <p:sldId id="287" r:id="rId6"/>
    <p:sldId id="288" r:id="rId7"/>
    <p:sldId id="289" r:id="rId8"/>
    <p:sldId id="290" r:id="rId9"/>
    <p:sldId id="28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281" r:id="rId26"/>
    <p:sldId id="306" r:id="rId27"/>
    <p:sldId id="307" r:id="rId28"/>
    <p:sldId id="308" r:id="rId29"/>
    <p:sldId id="282" r:id="rId30"/>
    <p:sldId id="309" r:id="rId31"/>
    <p:sldId id="310" r:id="rId32"/>
    <p:sldId id="283" r:id="rId33"/>
    <p:sldId id="284" r:id="rId34"/>
    <p:sldId id="311" r:id="rId35"/>
    <p:sldId id="285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29" r:id="rId54"/>
    <p:sldId id="330" r:id="rId55"/>
    <p:sldId id="331" r:id="rId56"/>
    <p:sldId id="332" r:id="rId57"/>
    <p:sldId id="333" r:id="rId58"/>
    <p:sldId id="334" r:id="rId59"/>
    <p:sldId id="335" r:id="rId60"/>
    <p:sldId id="336" r:id="rId61"/>
    <p:sldId id="337" r:id="rId62"/>
    <p:sldId id="338" r:id="rId63"/>
    <p:sldId id="339" r:id="rId64"/>
    <p:sldId id="340" r:id="rId65"/>
    <p:sldId id="341" r:id="rId66"/>
    <p:sldId id="342" r:id="rId67"/>
    <p:sldId id="343" r:id="rId68"/>
    <p:sldId id="344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9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j-lt"/>
              </a:defRPr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152400" y="1371600"/>
            <a:ext cx="8763000" cy="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3581400"/>
            <a:ext cx="8229600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FF3300"/>
                </a:solidFill>
                <a:latin typeface="Arial" pitchFamily="34" charset="0"/>
              </a:rPr>
              <a:t>Chapter 3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pitchFamily="34" charset="0"/>
              </a:rPr>
              <a:t>Equal Opportunity Employment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305800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accent2"/>
                </a:solidFill>
                <a:latin typeface="Arial" pitchFamily="34" charset="0"/>
              </a:rPr>
              <a:t>Fundamentals of Human Resource Management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pitchFamily="34" charset="0"/>
              </a:rPr>
              <a:t>Eighth Edition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pitchFamily="34" charset="0"/>
              </a:rPr>
              <a:t>DeCenzo and Robbins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Affecting Discriminatory Practices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562600" cy="4876800"/>
          </a:xfrm>
        </p:spPr>
        <p:txBody>
          <a:bodyPr/>
          <a:lstStyle/>
          <a:p>
            <a:r>
              <a:rPr lang="en-US" b="1">
                <a:latin typeface="Arial" pitchFamily="34" charset="0"/>
              </a:rPr>
              <a:t>Age Discrimination in Employment Act</a:t>
            </a:r>
            <a:r>
              <a:rPr lang="en-US">
                <a:latin typeface="Arial" pitchFamily="34" charset="0"/>
              </a:rPr>
              <a:t> of 1967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protects those 40 and older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eliminates mandatory retirement and the arbitrary replacement of older workers with younger workers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provides for oversight in pension and benefit issues</a:t>
            </a:r>
            <a:endParaRPr lang="en-US"/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5791200" y="2667000"/>
          <a:ext cx="3352800" cy="3055938"/>
        </p:xfrm>
        <a:graphic>
          <a:graphicData uri="http://schemas.openxmlformats.org/presentationml/2006/ole">
            <p:oleObj spid="_x0000_s73732" name="Clip" r:id="rId3" imgW="1793520" imgH="16354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Affecting Discriminatory Practices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638800" cy="48768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Pregnancy Discrimination Act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of 1978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Employment decisions may not be based on an individual’s pregnancy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Must treat pregnancy as any other short-term disability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Supplemented by various state laws</a:t>
            </a:r>
            <a:endParaRPr lang="en-US"/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6324600" y="4076700"/>
          <a:ext cx="2593975" cy="2781300"/>
        </p:xfrm>
        <a:graphic>
          <a:graphicData uri="http://schemas.openxmlformats.org/presentationml/2006/ole">
            <p:oleObj spid="_x0000_s74756" name="Clip" r:id="rId3" imgW="1079640" imgH="11581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Affecting Discriminatory Practices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019800" cy="4876800"/>
          </a:xfrm>
        </p:spPr>
        <p:txBody>
          <a:bodyPr/>
          <a:lstStyle/>
          <a:p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Americans with Disabilities Act 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 1990 (ADA)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Extends protection of Vocational Rehabilitation Act to most forms of disability status (including AIDS and other contagious diseases). 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Requires companies to make reasonable accommodations for qualified applicants and employees. 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Covers private companies and all public service organizations. </a:t>
            </a:r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6096000" y="4572000"/>
          <a:ext cx="2692400" cy="1957388"/>
        </p:xfrm>
        <a:graphic>
          <a:graphicData uri="http://schemas.openxmlformats.org/presentationml/2006/ole">
            <p:oleObj spid="_x0000_s75780" name="Clip" r:id="rId3" imgW="1036080" imgH="7531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Affecting Discriminatory Practices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172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Family and Medical Leave Act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of 1993</a:t>
            </a:r>
            <a:r>
              <a:rPr lang="en-US" sz="28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Employees in organizations employing 50 or more workers can take up to 12 weeks unpaid leave each year for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Childbirth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Adoption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Own illness or illness of a family member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Employees must meet eligibility requirements to be covered.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Employers must meet certain communication requirements under the Act.</a:t>
            </a:r>
            <a:r>
              <a:rPr lang="en-US" sz="2400"/>
              <a:t> </a:t>
            </a: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6248400" y="2438400"/>
          <a:ext cx="2590800" cy="2027238"/>
        </p:xfrm>
        <a:graphic>
          <a:graphicData uri="http://schemas.openxmlformats.org/presentationml/2006/ole">
            <p:oleObj spid="_x0000_s76804" name="Clip" r:id="rId3" imgW="1057680" imgH="8269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Affecting Discriminatory Practices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Executive Order 11478</a:t>
            </a:r>
          </a:p>
          <a:p>
            <a:pPr lvl="1"/>
            <a:r>
              <a:rPr lang="en-US">
                <a:latin typeface="Arial" pitchFamily="34" charset="0"/>
              </a:rPr>
              <a:t>Amends E.O. 11246</a:t>
            </a:r>
          </a:p>
          <a:p>
            <a:pPr lvl="1"/>
            <a:r>
              <a:rPr lang="en-US">
                <a:latin typeface="Arial" pitchFamily="34" charset="0"/>
              </a:rPr>
              <a:t>Practices in the federal government must be based on merit</a:t>
            </a:r>
          </a:p>
          <a:p>
            <a:pPr lvl="1"/>
            <a:r>
              <a:rPr lang="en-US">
                <a:latin typeface="Arial" pitchFamily="34" charset="0"/>
              </a:rPr>
              <a:t>Prohibits discrimination based on:</a:t>
            </a:r>
          </a:p>
          <a:p>
            <a:pPr lvl="2"/>
            <a:r>
              <a:rPr lang="en-US">
                <a:latin typeface="Arial" pitchFamily="34" charset="0"/>
              </a:rPr>
              <a:t>Political affiliation</a:t>
            </a:r>
          </a:p>
          <a:p>
            <a:pPr lvl="2"/>
            <a:r>
              <a:rPr lang="en-US">
                <a:latin typeface="Arial" pitchFamily="34" charset="0"/>
              </a:rPr>
              <a:t>Marital status</a:t>
            </a:r>
          </a:p>
          <a:p>
            <a:pPr lvl="2"/>
            <a:r>
              <a:rPr lang="en-US">
                <a:latin typeface="Arial" pitchFamily="34" charset="0"/>
              </a:rPr>
              <a:t>Physical handicap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Affecting Discriminatory Practices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latin typeface="Arial" pitchFamily="34" charset="0"/>
              </a:rPr>
              <a:t>Civil Rights Act of 1991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Passed after Supreme Court decisions diminished effect of Griggs decision.</a:t>
            </a:r>
            <a:r>
              <a:rPr lang="en-US" sz="2400">
                <a:latin typeface="Arial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pitchFamily="34" charset="0"/>
                <a:cs typeface="Times New Roman" pitchFamily="18" charset="0"/>
              </a:rPr>
              <a:t>Prohibits racial harassment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pitchFamily="34" charset="0"/>
                <a:cs typeface="Times New Roman" pitchFamily="18" charset="0"/>
              </a:rPr>
              <a:t>Returns burden of proof to employer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pitchFamily="34" charset="0"/>
                <a:cs typeface="Times New Roman" pitchFamily="18" charset="0"/>
              </a:rPr>
              <a:t>Reinforces illegality of making hiring, firing or promotion decisions on basis of race, ethnicity, sex or religion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pitchFamily="34" charset="0"/>
                <a:cs typeface="Times New Roman" pitchFamily="18" charset="0"/>
              </a:rPr>
              <a:t>Permits women and religious minorities to seek punitive damages in intentional discriminatory claims</a:t>
            </a:r>
            <a:endParaRPr lang="en-US" sz="2400">
              <a:latin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Included the </a:t>
            </a:r>
            <a:r>
              <a:rPr lang="en-US" sz="2400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Glass Ceiling Act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Guarding Against Discrimination Practices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Determining Potential Discriminatory Practices</a:t>
            </a:r>
            <a:endParaRPr lang="en-US"/>
          </a:p>
          <a:p>
            <a:pPr lvl="1"/>
            <a:r>
              <a:rPr lang="en-US">
                <a:latin typeface="Arial" pitchFamily="34" charset="0"/>
              </a:rPr>
              <a:t>The 4/5ths Rule</a:t>
            </a:r>
          </a:p>
          <a:p>
            <a:pPr lvl="1"/>
            <a:r>
              <a:rPr lang="en-US">
                <a:latin typeface="Arial" pitchFamily="34" charset="0"/>
              </a:rPr>
              <a:t>Restricted Policy</a:t>
            </a:r>
          </a:p>
          <a:p>
            <a:pPr lvl="1"/>
            <a:r>
              <a:rPr lang="en-US">
                <a:latin typeface="Arial" pitchFamily="34" charset="0"/>
              </a:rPr>
              <a:t>Geographical Comparisons</a:t>
            </a:r>
          </a:p>
          <a:p>
            <a:pPr lvl="1"/>
            <a:r>
              <a:rPr lang="en-US">
                <a:latin typeface="Arial" pitchFamily="34" charset="0"/>
              </a:rPr>
              <a:t>McDonnell-Douglas Test</a:t>
            </a:r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5130800" y="4251325"/>
          <a:ext cx="4013200" cy="2606675"/>
        </p:xfrm>
        <a:graphic>
          <a:graphicData uri="http://schemas.openxmlformats.org/presentationml/2006/ole">
            <p:oleObj spid="_x0000_s79876" name="Clip" r:id="rId3" imgW="2191680" imgH="14241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Guarding Against Discrimination Practices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Arial" pitchFamily="34" charset="0"/>
              </a:rPr>
              <a:t>The 4/5ths Rule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Guideline established by EEOC </a:t>
            </a: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Uniform Guidelines on Employee Selection Procedures.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Compares  selection ratio for minority applicants to that for majority applicants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If less than 4/5ths (80%), discrimination may have occurred.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Applies to all steps in a selection process.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Guarding Against Discrimination Practices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Arial" pitchFamily="34" charset="0"/>
              </a:rPr>
              <a:t>Restricted Policy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infractions occur when HRM activities result in exclusion of a class of individuals</a:t>
            </a:r>
          </a:p>
          <a:p>
            <a:pPr lvl="2"/>
            <a:r>
              <a:rPr lang="en-US">
                <a:latin typeface="Arial" pitchFamily="34" charset="0"/>
              </a:rPr>
              <a:t>E.g., laying off employees over age 40 while recruiting younger workers</a:t>
            </a:r>
          </a:p>
        </p:txBody>
      </p:sp>
      <p:pic>
        <p:nvPicPr>
          <p:cNvPr id="81924" name="Picture 4" descr="C:\Program Files\Common Files\Microsoft Shared\Clipart\cagcat50\PE0183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486150"/>
            <a:ext cx="3159125" cy="3030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Guarding Against Discrimination Practices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6096000" cy="4876800"/>
          </a:xfrm>
        </p:spPr>
        <p:txBody>
          <a:bodyPr/>
          <a:lstStyle/>
          <a:p>
            <a:r>
              <a:rPr lang="en-US" b="1">
                <a:latin typeface="Arial" pitchFamily="34" charset="0"/>
              </a:rPr>
              <a:t>Geographical Comparisons</a:t>
            </a:r>
          </a:p>
          <a:p>
            <a:pPr lvl="1" algn="ctr">
              <a:buFontTx/>
              <a:buNone/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ctr"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Characteristics of the qualified pool of potential applicants </a:t>
            </a:r>
          </a:p>
          <a:p>
            <a:pPr lvl="1" algn="ctr">
              <a:buFontTx/>
              <a:buNone/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ctr"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compared to</a:t>
            </a:r>
          </a:p>
          <a:p>
            <a:pPr lvl="1" algn="ctr">
              <a:buFontTx/>
              <a:buNone/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ctr"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characteristics of employees</a:t>
            </a:r>
            <a:endParaRPr lang="en-US"/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5562600" y="3352800"/>
          <a:ext cx="3124200" cy="1960563"/>
        </p:xfrm>
        <a:graphic>
          <a:graphicData uri="http://schemas.openxmlformats.org/presentationml/2006/ole">
            <p:oleObj spid="_x0000_s82948" name="Clip" r:id="rId3" imgW="4038840" imgH="2534400" progId="MS_ClipArt_Gallery.2">
              <p:embed/>
            </p:oleObj>
          </a:graphicData>
        </a:graphic>
      </p:graphicFrame>
      <p:sp>
        <p:nvSpPr>
          <p:cNvPr id="82949" name="Line 5"/>
          <p:cNvSpPr>
            <a:spLocks noChangeShapeType="1"/>
          </p:cNvSpPr>
          <p:nvPr/>
        </p:nvSpPr>
        <p:spPr bwMode="auto">
          <a:xfrm flipV="1">
            <a:off x="3581400" y="3581400"/>
            <a:ext cx="0" cy="4572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3581400" y="4648200"/>
            <a:ext cx="0" cy="4572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257800" cy="4876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Government legislation affects all HRM functions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State and municipal laws impact HRM, as well as the Federal laws </a:t>
            </a:r>
          </a:p>
        </p:txBody>
      </p:sp>
      <p:pic>
        <p:nvPicPr>
          <p:cNvPr id="2052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0575" y="1676400"/>
            <a:ext cx="26670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Guarding Against Discrimination Practices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Arial" pitchFamily="34" charset="0"/>
              </a:rPr>
              <a:t>McDonnell-Douglas Test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Individual is member of a protected group.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Individual is qualified for job.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Individual is rejected.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Organization continues to seek other applicants with similar qualifications.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to an EEO Charge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Employers should discontinue practices which cannot be defended.</a:t>
            </a:r>
            <a:r>
              <a:rPr lang="en-US"/>
              <a:t> </a:t>
            </a:r>
          </a:p>
          <a:p>
            <a:r>
              <a:rPr lang="en-US">
                <a:latin typeface="Arial" pitchFamily="34" charset="0"/>
              </a:rPr>
              <a:t>Practice reinstated only after</a:t>
            </a:r>
          </a:p>
          <a:p>
            <a:pPr lvl="1"/>
            <a:r>
              <a:rPr lang="en-US">
                <a:latin typeface="Arial" pitchFamily="34" charset="0"/>
              </a:rPr>
              <a:t>Careful study</a:t>
            </a:r>
          </a:p>
          <a:p>
            <a:pPr lvl="1"/>
            <a:r>
              <a:rPr lang="en-US">
                <a:latin typeface="Arial" pitchFamily="34" charset="0"/>
              </a:rPr>
              <a:t>Practice is modified, if necessary</a:t>
            </a:r>
          </a:p>
          <a:p>
            <a:r>
              <a:rPr lang="en-US">
                <a:latin typeface="Arial" pitchFamily="34" charset="0"/>
              </a:rPr>
              <a:t>Three defenses:</a:t>
            </a:r>
          </a:p>
          <a:p>
            <a:pPr lvl="1"/>
            <a:r>
              <a:rPr lang="en-US">
                <a:latin typeface="Arial" pitchFamily="34" charset="0"/>
              </a:rPr>
              <a:t>Business necessity</a:t>
            </a:r>
          </a:p>
          <a:p>
            <a:pPr lvl="1"/>
            <a:r>
              <a:rPr lang="en-US">
                <a:latin typeface="Arial" pitchFamily="34" charset="0"/>
              </a:rPr>
              <a:t>Bona Fide occupations qualifications</a:t>
            </a:r>
          </a:p>
          <a:p>
            <a:pPr lvl="1"/>
            <a:r>
              <a:rPr lang="en-US">
                <a:latin typeface="Arial" pitchFamily="34" charset="0"/>
              </a:rPr>
              <a:t>Seniority System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to an EEO Charge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4800600" cy="4876800"/>
          </a:xfrm>
        </p:spPr>
        <p:txBody>
          <a:bodyPr/>
          <a:lstStyle/>
          <a:p>
            <a:r>
              <a:rPr lang="en-US" b="1">
                <a:latin typeface="Arial" pitchFamily="34" charset="0"/>
              </a:rPr>
              <a:t>Business Necessity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right to expect employees to perform successfully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shown by demonstrating that selection criteria are job-related</a:t>
            </a:r>
            <a:endParaRPr lang="en-US"/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5410200" y="2362200"/>
          <a:ext cx="3511550" cy="3810000"/>
        </p:xfrm>
        <a:graphic>
          <a:graphicData uri="http://schemas.openxmlformats.org/presentationml/2006/ole">
            <p:oleObj spid="_x0000_s86020" name="Clip" r:id="rId3" imgW="1029960" imgH="11170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to an EEO Charge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Arial" pitchFamily="34" charset="0"/>
              </a:rPr>
              <a:t>Bona Fide Occupational Qualifications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Can be use when </a:t>
            </a:r>
            <a:r>
              <a:rPr lang="en-US" altLang="en-US">
                <a:latin typeface="Arial" pitchFamily="34" charset="0"/>
              </a:rPr>
              <a:t>job requirements are “Reasonably necessary to meet the normal operation of that business or enterprise”</a:t>
            </a:r>
          </a:p>
          <a:p>
            <a:pPr lvl="1"/>
            <a:r>
              <a:rPr lang="en-US" altLang="en-US">
                <a:latin typeface="Arial" pitchFamily="34" charset="0"/>
              </a:rPr>
              <a:t>Title VII exceptions</a:t>
            </a:r>
          </a:p>
          <a:p>
            <a:pPr lvl="2"/>
            <a:r>
              <a:rPr lang="en-US" altLang="en-US">
                <a:latin typeface="Arial" pitchFamily="34" charset="0"/>
              </a:rPr>
              <a:t>Sex</a:t>
            </a:r>
          </a:p>
          <a:p>
            <a:pPr lvl="2"/>
            <a:r>
              <a:rPr lang="en-US" altLang="en-US">
                <a:latin typeface="Arial" pitchFamily="34" charset="0"/>
              </a:rPr>
              <a:t>Age</a:t>
            </a:r>
          </a:p>
          <a:p>
            <a:pPr lvl="2"/>
            <a:r>
              <a:rPr lang="en-US" altLang="en-US">
                <a:latin typeface="Arial" pitchFamily="34" charset="0"/>
              </a:rPr>
              <a:t>Religion</a:t>
            </a:r>
            <a:endParaRPr lang="en-US">
              <a:latin typeface="Arial" pitchFamily="34" charset="0"/>
            </a:endParaRP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5638800" y="3752850"/>
          <a:ext cx="2886075" cy="3105150"/>
        </p:xfrm>
        <a:graphic>
          <a:graphicData uri="http://schemas.openxmlformats.org/presentationml/2006/ole">
            <p:oleObj spid="_x0000_s87044" name="Clip" r:id="rId3" imgW="1026360" imgH="11034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to an EEO Charge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Arial" pitchFamily="34" charset="0"/>
              </a:rPr>
              <a:t>Seniority Systems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Decisions that adversely affect protected group members may be permissible if: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Based on well-established and consistently applied seniority systems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Selected Relevant Supreme Court Cases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14300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Cases Concerning Discrimination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Cases Concerning Reverse Discrimination</a:t>
            </a:r>
          </a:p>
        </p:txBody>
      </p:sp>
      <p:pic>
        <p:nvPicPr>
          <p:cNvPr id="60420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3" y="1600200"/>
            <a:ext cx="8994775" cy="3532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Selected Relevant Supreme Court Cases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477000" cy="487680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Cases concerning discrimination</a:t>
            </a:r>
            <a:r>
              <a:rPr lang="en-US" sz="2800"/>
              <a:t> </a:t>
            </a:r>
          </a:p>
          <a:p>
            <a:pPr lvl="1"/>
            <a:r>
              <a:rPr lang="en-US" sz="2400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Griggs v. Duke Power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(1971):  Tests were illegal when they resulted in adverse impact and were not job related.</a:t>
            </a:r>
            <a:r>
              <a:rPr lang="en-US" sz="2400"/>
              <a:t> </a:t>
            </a:r>
          </a:p>
          <a:p>
            <a:pPr lvl="1"/>
            <a:r>
              <a:rPr lang="en-US" sz="2400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Albemarle Paper Company v. Moody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(1975): Clarified methods for using and validating tests in selection </a:t>
            </a:r>
          </a:p>
          <a:p>
            <a:pPr lvl="1"/>
            <a:r>
              <a:rPr lang="en-US" sz="2400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Wards Cove Packing Company v. Atonio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(1989):  Statistics alone could not support evidence of discrimination; burden of proof shifted to the plaintiff.  </a:t>
            </a:r>
            <a:endParaRPr lang="en-US" sz="2400"/>
          </a:p>
        </p:txBody>
      </p:sp>
      <p:pic>
        <p:nvPicPr>
          <p:cNvPr id="89092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0" y="1524000"/>
            <a:ext cx="1685925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Selected Relevant Supreme Court Cases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7162800" cy="4876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Cases concerning 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reverse discrimination</a:t>
            </a:r>
            <a:r>
              <a:rPr lang="en-US"/>
              <a:t> </a:t>
            </a:r>
          </a:p>
          <a:p>
            <a:pPr lvl="1"/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Bakke v. the Regents of the University of California at Davis Medical School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(1978):  School could not set aside seats for minorities.</a:t>
            </a:r>
            <a:r>
              <a:rPr lang="en-US"/>
              <a:t> </a:t>
            </a:r>
          </a:p>
          <a:p>
            <a:pPr lvl="1"/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United Steelworkers of America v. Weber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(1979): Court supported company’s voluntary affirmative action training program for minorities. </a:t>
            </a:r>
          </a:p>
        </p:txBody>
      </p:sp>
      <p:pic>
        <p:nvPicPr>
          <p:cNvPr id="90116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447800"/>
            <a:ext cx="1685925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Selected Relevant Supreme Court Cases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629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Firefighter Local 1784 v. Stotts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(1984) &amp; </a:t>
            </a:r>
            <a:r>
              <a:rPr lang="en-US" sz="2800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Wyant v. Jackson Board of Education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(1986):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Affirmative action may not take precedence over a seniority system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Collective bargaining agreement giving preferential treatment to minorities in layoffs was illegal.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Johnson v. Santa Clara County Transportation (1987)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: 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Preferential treatment based on AA goals permitted if non-minorities protected.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64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447800"/>
            <a:ext cx="1685925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Enforcing Equal Employment Opportunity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943600" cy="4876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Equal Employment Opportunity Commission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Jurisdiction for Title VII and other legislation that covers charges of discrimination based on race, color, sex, national origin, age or disability.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Five Step Process to Pursue Charges</a:t>
            </a: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6781800" y="3886200"/>
          <a:ext cx="1911350" cy="2628900"/>
        </p:xfrm>
        <a:graphic>
          <a:graphicData uri="http://schemas.openxmlformats.org/presentationml/2006/ole">
            <p:oleObj spid="_x0000_s61444" name="Clip" r:id="rId3" imgW="2309760" imgH="31762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Laws Affecting Discriminatory Practices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Legislation prohibiting discrimination on the basis of race, sex, and national origin before the 1964 Civil Rights Act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Civil Rights Act of 1866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Fourteenth Amendment to the Constitution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Enforcing Equal Employment Opportunity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>
                <a:latin typeface="Arial" pitchFamily="34" charset="0"/>
              </a:rPr>
              <a:t>EEOC notifies company within 10 days of filing and begins investigation</a:t>
            </a:r>
          </a:p>
          <a:p>
            <a:pPr marL="609600" indent="-609600">
              <a:buFontTx/>
              <a:buAutoNum type="arabicPeriod"/>
            </a:pPr>
            <a:r>
              <a:rPr lang="en-US" sz="2800">
                <a:latin typeface="Arial" pitchFamily="34" charset="0"/>
              </a:rPr>
              <a:t>EEOC notifies company of findings within 120 days</a:t>
            </a:r>
          </a:p>
          <a:p>
            <a:pPr marL="609600" indent="-609600">
              <a:buFontTx/>
              <a:buAutoNum type="arabicPeriod"/>
            </a:pPr>
            <a:r>
              <a:rPr lang="en-US" sz="2800">
                <a:latin typeface="Arial" pitchFamily="34" charset="0"/>
              </a:rPr>
              <a:t>If unfounded, process stops</a:t>
            </a:r>
          </a:p>
          <a:p>
            <a:pPr marL="990600" lvl="1" indent="-533400">
              <a:buFontTx/>
              <a:buNone/>
            </a:pPr>
            <a:r>
              <a:rPr lang="en-US" sz="2400">
                <a:latin typeface="Arial" pitchFamily="34" charset="0"/>
              </a:rPr>
              <a:t>  If founded, EEOC tries to resolve</a:t>
            </a:r>
          </a:p>
          <a:p>
            <a:pPr marL="609600" indent="-609600">
              <a:buFontTx/>
              <a:buAutoNum type="arabicPeriod"/>
            </a:pPr>
            <a:r>
              <a:rPr lang="en-US" sz="2800">
                <a:latin typeface="Arial" pitchFamily="34" charset="0"/>
              </a:rPr>
              <a:t>If unsuccessful, EEOC begins mediation (settlement meeting)</a:t>
            </a:r>
          </a:p>
          <a:p>
            <a:pPr marL="609600" indent="-609600">
              <a:buFontTx/>
              <a:buAutoNum type="arabicPeriod"/>
            </a:pPr>
            <a:r>
              <a:rPr lang="en-US" sz="2800">
                <a:latin typeface="Arial" pitchFamily="34" charset="0"/>
              </a:rPr>
              <a:t>If unsuccessful, EEOC may file charges in court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Enforcing Equal Employment Opportunity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Office of Federal Contract Compliance Programs (OFCCP)</a:t>
            </a:r>
            <a:r>
              <a:rPr lang="en-US" sz="2800" b="1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Enforces 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Executive Order 11246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Section 503 of Vocational Rehabilitation Act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Vietnam Veterans Readjustment Act of 1974.</a:t>
            </a:r>
            <a:r>
              <a:rPr lang="en-US" sz="20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Operates within U.S. Dept. of Labor.</a:t>
            </a:r>
            <a:r>
              <a:rPr 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Investigates discrimination complaints; process similar to that of EEOC.</a:t>
            </a:r>
            <a:r>
              <a:rPr 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Can cancel employer’s contract with federal government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Applies to any organization with a federal contract or acts as a subcontractor.</a:t>
            </a:r>
            <a:r>
              <a:rPr lang="en-US" sz="240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HRM in a Global Environment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096000" cy="4876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Laws affecting Human Resource Management vary greatly by country.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Canadian laws closely parallel those in the U.S.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 Mexico, employees more likely to be unionized.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Australia’s discrimination laws not enacted until the 1980s</a:t>
            </a:r>
          </a:p>
        </p:txBody>
      </p:sp>
      <p:pic>
        <p:nvPicPr>
          <p:cNvPr id="62468" name="Picture 4" descr="C:\Program Files\Common Files\Microsoft Shared\Clipart\cagcat50\MP0064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447800"/>
            <a:ext cx="2187575" cy="2178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Issues in Employment Law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What is Sexual Harassment?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Unwanted activity of a sexual nature that affects an individual’s employment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Prohibited under Title VII as sex discrimination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Sexual harassment can occur where:  verbal or physical conduct toward an individual: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(1) creates an intimidating, offensive, or hostile environment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(2) unreasonably interferes with an individual’s work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(3) adversely affects employee’s employment opportunities.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Issues in Employment Law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7086600" cy="5105400"/>
          </a:xfrm>
        </p:spPr>
        <p:txBody>
          <a:bodyPr/>
          <a:lstStyle/>
          <a:p>
            <a:r>
              <a:rPr lang="en-US" sz="2800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Meritor Savings Bank v. Vinson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Supreme Court case:  supported hostile environment claims; identified employer liability.</a:t>
            </a:r>
            <a:r>
              <a:rPr lang="en-US" sz="2800"/>
              <a:t> </a:t>
            </a:r>
          </a:p>
          <a:p>
            <a:r>
              <a:rPr lang="en-US" sz="2800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Harris v. Forklift Systems, Inc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Supreme Court case:  victims don’t have to suffer substantial mental distress. 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1998 Supreme Court ruling indicated that harassment can take place even if the employee does not experience any negative job repercussions. </a:t>
            </a:r>
          </a:p>
        </p:txBody>
      </p:sp>
      <p:pic>
        <p:nvPicPr>
          <p:cNvPr id="95236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8825" y="1447800"/>
            <a:ext cx="2035175" cy="220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Issues in Employment Law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876800"/>
          </a:xfrm>
        </p:spPr>
        <p:txBody>
          <a:bodyPr/>
          <a:lstStyle/>
          <a:p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Are Women Reaching the Top of Organizations?</a:t>
            </a:r>
          </a:p>
          <a:p>
            <a:pPr lvl="1"/>
            <a:r>
              <a:rPr lang="en-US" sz="24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Comparable worth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- determining fair pay for both female-oriented jobs and male-oriented jobs based on comparable skill, effort, and responsibility. </a:t>
            </a:r>
          </a:p>
          <a:p>
            <a:pPr lvl="1"/>
            <a:r>
              <a:rPr lang="en-US" sz="24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Glass ceiling 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- lack of women and minority representation at the top levels of organizations.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OFCCP has glass ceiling initiative. </a:t>
            </a:r>
          </a:p>
          <a:p>
            <a:pPr lvl="2"/>
            <a:r>
              <a:rPr lang="en-US" sz="20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Promotes career development</a:t>
            </a:r>
          </a:p>
          <a:p>
            <a:pPr lvl="2">
              <a:buFontTx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for women and minorities.</a:t>
            </a:r>
          </a:p>
          <a:p>
            <a:pPr lvl="2"/>
            <a:r>
              <a:rPr lang="en-US" sz="20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Looks for such in its audits. </a:t>
            </a: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6705600" y="4521200"/>
          <a:ext cx="2438400" cy="2336800"/>
        </p:xfrm>
        <a:graphic>
          <a:graphicData uri="http://schemas.openxmlformats.org/presentationml/2006/ole">
            <p:oleObj spid="_x0000_s64516" name="Clip" r:id="rId3" imgW="762480" imgH="73044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3581400"/>
            <a:ext cx="8229600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FF3300"/>
                </a:solidFill>
                <a:latin typeface="Arial" pitchFamily="34" charset="0"/>
              </a:rPr>
              <a:t>Chapter 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pitchFamily="34" charset="0"/>
              </a:rPr>
              <a:t>Employee Rights and HR Communications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305800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accent2"/>
                </a:solidFill>
                <a:latin typeface="Arial" pitchFamily="34" charset="0"/>
              </a:rPr>
              <a:t>Fundamentals of Human Resource Management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pitchFamily="34" charset="0"/>
              </a:rPr>
              <a:t>Eighth Edition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pitchFamily="34" charset="0"/>
              </a:rPr>
              <a:t>DeCenzo and Robbins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096000" cy="4876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Employee rights have become one of the more important human resource issues.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U.S. Constitution, laws, and Supreme Court rulings have increasingly constrained employer actions related to employee rights. 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953125" y="3657600"/>
          <a:ext cx="3190875" cy="3200400"/>
        </p:xfrm>
        <a:graphic>
          <a:graphicData uri="http://schemas.openxmlformats.org/presentationml/2006/ole">
            <p:oleObj spid="_x0000_s96258" name="Clip" r:id="rId3" imgW="4824000" imgH="48384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Employment Rights Legislation and Its HRM Implications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Privacy Act of 1974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Requires government agencies to make available to employees information contained in their personnel files.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Employees may also have the right to review letters of recommendation made on their behalf.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Similar state laws apply to state and private-sector employees.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Restrictions include employee waivers of right to review and procedures which stipulate when and how a file can be accessed.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Employment Rights Legislation and Its HRM Implications</a:t>
            </a: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553200" cy="4876800"/>
          </a:xfrm>
        </p:spPr>
        <p:txBody>
          <a:bodyPr/>
          <a:lstStyle/>
          <a:p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Privacy Act of 1974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Computerized information systems add more complexities and potential flexibility to employee records.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</a:t>
            </a:r>
            <a:r>
              <a:rPr lang="en-US" sz="24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Fair Credit Reporting Act of 1971</a:t>
            </a:r>
          </a:p>
          <a:p>
            <a:pPr lvl="2"/>
            <a:r>
              <a:rPr lang="en-US" sz="20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Extension to the Privacy Act</a:t>
            </a:r>
          </a:p>
          <a:p>
            <a:pPr lvl="2"/>
            <a:r>
              <a:rPr lang="en-US" sz="20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Requires employers to notify employees that their credit is being checked</a:t>
            </a:r>
          </a:p>
          <a:p>
            <a:pPr lvl="2"/>
            <a:r>
              <a:rPr lang="en-US" sz="20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Provide additional information to applicants who are negatively affected by a credit check. </a:t>
            </a:r>
          </a:p>
          <a:p>
            <a:pPr lvl="2"/>
            <a:r>
              <a:rPr lang="en-US" sz="20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Information used must be job relevant. </a:t>
            </a:r>
          </a:p>
        </p:txBody>
      </p:sp>
      <p:pic>
        <p:nvPicPr>
          <p:cNvPr id="102404" name="Picture 4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6413" y="1447800"/>
            <a:ext cx="2287587" cy="1927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Laws Affecting Discriminatory Practices</a:t>
            </a:r>
          </a:p>
        </p:txBody>
      </p:sp>
      <p:pic>
        <p:nvPicPr>
          <p:cNvPr id="57348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828800"/>
            <a:ext cx="9051925" cy="3783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Employment Rights Legislation and Its HRM Implications</a:t>
            </a: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Drug-Free Workplace Act of 1988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requires government agencies, federal contractors, and those receiving federal funds of $25,000 or more to actively pursue a drug-free environment.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Covered organizations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must establish and disseminate policies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provide substance-abuse awareness programs</a:t>
            </a: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Employment Rights Legislation and Its HRM Implications</a:t>
            </a: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562600" cy="48768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Drug-Free Workplace Act of 1988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Companies regulated by the </a:t>
            </a:r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Department of Transportation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and </a:t>
            </a:r>
            <a:r>
              <a:rPr lang="en-US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Nuclear Regulatory Commission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must test employees in certain jobs for drugs.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/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6248400" y="2286000"/>
          <a:ext cx="2584450" cy="4171950"/>
        </p:xfrm>
        <a:graphic>
          <a:graphicData uri="http://schemas.openxmlformats.org/presentationml/2006/ole">
            <p:oleObj spid="_x0000_s97282" name="Clip" r:id="rId3" imgW="2826720" imgH="45637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Employment Rights Legislation and Its HRM Implications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Arial" pitchFamily="34" charset="0"/>
              </a:rPr>
              <a:t>Drug-free policies must include:</a:t>
            </a:r>
          </a:p>
          <a:p>
            <a:pPr lvl="1"/>
            <a:r>
              <a:rPr lang="en-US" altLang="en-US">
                <a:latin typeface="Arial" pitchFamily="34" charset="0"/>
              </a:rPr>
              <a:t>What is expected of employees</a:t>
            </a:r>
          </a:p>
          <a:p>
            <a:pPr lvl="1"/>
            <a:r>
              <a:rPr lang="en-US" altLang="en-US">
                <a:latin typeface="Arial" pitchFamily="34" charset="0"/>
              </a:rPr>
              <a:t>Penalties for infractions of policies</a:t>
            </a:r>
          </a:p>
          <a:p>
            <a:pPr lvl="1"/>
            <a:r>
              <a:rPr lang="en-US" altLang="en-US">
                <a:latin typeface="Arial" pitchFamily="34" charset="0"/>
              </a:rPr>
              <a:t>Substance abuse awareness programs</a:t>
            </a:r>
          </a:p>
          <a:p>
            <a:pPr lvl="1"/>
            <a:r>
              <a:rPr lang="en-US" altLang="en-US">
                <a:latin typeface="Arial" pitchFamily="34" charset="0"/>
              </a:rPr>
              <a:t>Disseminated to all employees</a:t>
            </a: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5344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Employment Rights Legislation and Its HRM Implications</a:t>
            </a: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6858000" cy="48768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Polygraph Protection Act of 1988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Prohibits employers in the private sector from using lie-detector tests in all employment decisions.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May still be used during investigations of suspected criminal activity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Employees can challenge the results of a polygraph. </a:t>
            </a:r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6851650" y="3581400"/>
          <a:ext cx="2292350" cy="3276600"/>
        </p:xfrm>
        <a:graphic>
          <a:graphicData uri="http://schemas.openxmlformats.org/presentationml/2006/ole">
            <p:oleObj spid="_x0000_s98306" name="Clip" r:id="rId3" imgW="729360" imgH="10414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Employment Rights Legislation and Its HRM Implications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Worker Adjustment and Retraining Notification Act of 1988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Plant Closing Bill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Protects employees from unexpected plant closings.</a:t>
            </a:r>
            <a:r>
              <a:rPr lang="en-US"/>
              <a:t> 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law does recognize circumstances in which advance notice is impossible.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Employment Rights Legislation and Its HRM Implications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Worker Adjustment and Retraining Notification Act of 1988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Organizations employing 100 or more individuals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60 days notice in advance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Close the facility or lay off 50 or more workers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Arial" pitchFamily="34" charset="0"/>
              </a:rPr>
              <a:t>Penalty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Arial" pitchFamily="34" charset="0"/>
              </a:rPr>
              <a:t>One day’s pay and benefits for each day’s notice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6096000" y="3314700"/>
          <a:ext cx="3048000" cy="1908175"/>
        </p:xfrm>
        <a:graphic>
          <a:graphicData uri="http://schemas.openxmlformats.org/presentationml/2006/ole">
            <p:oleObj spid="_x0000_s99330" name="Clip" r:id="rId3" imgW="5905440" imgH="36975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Current Issues Regarding Employee Rights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7772400" cy="48768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Drug Testing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severity of substance abuse in organizations has led to use of drug testing even by organizations not covered by the Drug-Free Workplace Act.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Drug testing of current employees typically: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Offers rehabilitation to those who fail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Communicates that drugs will not be tolerated</a:t>
            </a:r>
          </a:p>
        </p:txBody>
      </p:sp>
      <p:pic>
        <p:nvPicPr>
          <p:cNvPr id="97286" name="Picture 6" descr="C:\Program Files\Common Files\Microsoft Shared\Clipart\cagcat50\HM0016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651375"/>
            <a:ext cx="2609850" cy="1844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Current Issues Regarding Employee Rights</a:t>
            </a: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Drug Testing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Should be done after a job offer is made.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Those who fail are generally no longer considered.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Companies are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Moving to more precise tests by using ones that do not involve body fluids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Communicating clear policies and procedures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Relating the testing program to safety and job performance. </a:t>
            </a:r>
            <a:endParaRPr lang="en-US"/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0" y="3276600"/>
          <a:ext cx="1706563" cy="3257550"/>
        </p:xfrm>
        <a:graphic>
          <a:graphicData uri="http://schemas.openxmlformats.org/presentationml/2006/ole">
            <p:oleObj spid="_x0000_s100354" name="Clip" r:id="rId3" imgW="405720" imgH="7740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Current Issues Regarding Employee Rights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858000" cy="48768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Honesty Tests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Written tests to get applicants to reveal information about their integrity.</a:t>
            </a:r>
            <a:r>
              <a:rPr lang="en-US"/>
              <a:t> </a:t>
            </a:r>
          </a:p>
          <a:p>
            <a:pPr lvl="1"/>
            <a:r>
              <a:rPr lang="en-US">
                <a:latin typeface="Arial" pitchFamily="34" charset="0"/>
              </a:rPr>
              <a:t>Legal alternative to polygraph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Used to predict theft and drug use</a:t>
            </a:r>
            <a:endParaRPr lang="en-US"/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Multiple questions on the same topic to assess consistency of responses.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Should not be used as the sole criterion for a hiring decision. </a:t>
            </a:r>
          </a:p>
        </p:txBody>
      </p:sp>
      <p:graphicFrame>
        <p:nvGraphicFramePr>
          <p:cNvPr id="110598" name="Object 6"/>
          <p:cNvGraphicFramePr>
            <a:graphicFrameLocks noChangeAspect="1"/>
          </p:cNvGraphicFramePr>
          <p:nvPr/>
        </p:nvGraphicFramePr>
        <p:xfrm>
          <a:off x="7129463" y="4822825"/>
          <a:ext cx="2014537" cy="2035175"/>
        </p:xfrm>
        <a:graphic>
          <a:graphicData uri="http://schemas.openxmlformats.org/presentationml/2006/ole">
            <p:oleObj spid="_x0000_s101378" name="Clip" r:id="rId3" imgW="652320" imgH="6591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Current Issues Regarding Employee Rights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447800"/>
            <a:ext cx="7772400" cy="4876800"/>
          </a:xfrm>
        </p:spPr>
        <p:txBody>
          <a:bodyPr/>
          <a:lstStyle/>
          <a:p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Whistle-blowing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occurs when an employee reports his/her employer to an outside agency over what the employee believes is an illegal or unethical practice.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sz="2400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Sarbanes-Oxley Act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protects employees from retaliation for  reporting company wrongdoing.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Laws protecting whistle-blowers vary by state.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Many firms have voluntarily adopted policies to protect employees who identify problems.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0" y="3810000"/>
          <a:ext cx="1911350" cy="2628900"/>
        </p:xfrm>
        <a:graphic>
          <a:graphicData uri="http://schemas.openxmlformats.org/presentationml/2006/ole">
            <p:oleObj spid="_x0000_s102402" name="Clip" r:id="rId3" imgW="2309760" imgH="31762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Civil Rights Act of 1964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Title VII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prohibits discrimination in: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hiring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compensation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terms, conditions or privileges of employment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based on: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race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religion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color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sex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national origin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Applies to any organization with 15 or more employees.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Current Issues Regarding Employee Rights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 Monitoring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Workplace Security</a:t>
            </a:r>
            <a:r>
              <a:rPr lang="en-US"/>
              <a:t> 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Interests are protected against</a:t>
            </a:r>
          </a:p>
          <a:p>
            <a:pPr lvl="2"/>
            <a:r>
              <a:rPr lang="en-US">
                <a:latin typeface="Arial" pitchFamily="34" charset="0"/>
                <a:cs typeface="Times New Roman" pitchFamily="18" charset="0"/>
              </a:rPr>
              <a:t>Theft</a:t>
            </a:r>
          </a:p>
          <a:p>
            <a:pPr lvl="2"/>
            <a:r>
              <a:rPr lang="en-US">
                <a:latin typeface="Arial" pitchFamily="34" charset="0"/>
                <a:cs typeface="Times New Roman" pitchFamily="18" charset="0"/>
              </a:rPr>
              <a:t>Revealing of trade secrets to competitors</a:t>
            </a:r>
          </a:p>
          <a:p>
            <a:pPr lvl="2"/>
            <a:r>
              <a:rPr lang="en-US">
                <a:latin typeface="Arial" pitchFamily="34" charset="0"/>
                <a:cs typeface="Times New Roman" pitchFamily="18" charset="0"/>
              </a:rPr>
              <a:t>Using the customer database for personal gain</a:t>
            </a:r>
            <a:r>
              <a:rPr lang="en-US">
                <a:latin typeface="Arial" pitchFamily="34" charset="0"/>
              </a:rPr>
              <a:t> </a:t>
            </a:r>
          </a:p>
        </p:txBody>
      </p:sp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6553200" y="4327525"/>
          <a:ext cx="2370138" cy="2200275"/>
        </p:xfrm>
        <a:graphic>
          <a:graphicData uri="http://schemas.openxmlformats.org/presentationml/2006/ole">
            <p:oleObj spid="_x0000_s103426" name="Clip" r:id="rId3" imgW="1531440" imgH="142164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Current Issues Regarding Employee Rights</a:t>
            </a: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715000" cy="48768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 Monitoring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Workplace Security</a:t>
            </a:r>
            <a:r>
              <a:rPr lang="en-US"/>
              <a:t> 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Must balance these security needs with employee rights.  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Develop and communicate policies for monitoring</a:t>
            </a:r>
          </a:p>
          <a:p>
            <a:pPr lvl="2"/>
            <a:r>
              <a:rPr lang="en-US">
                <a:latin typeface="Arial" pitchFamily="34" charset="0"/>
                <a:cs typeface="Times New Roman" pitchFamily="18" charset="0"/>
              </a:rPr>
              <a:t>computer</a:t>
            </a:r>
          </a:p>
          <a:p>
            <a:pPr lvl="2"/>
            <a:r>
              <a:rPr lang="en-US">
                <a:latin typeface="Arial" pitchFamily="34" charset="0"/>
                <a:cs typeface="Times New Roman" pitchFamily="18" charset="0"/>
              </a:rPr>
              <a:t>e-mail</a:t>
            </a:r>
          </a:p>
          <a:p>
            <a:pPr lvl="2"/>
            <a:r>
              <a:rPr lang="en-US">
                <a:latin typeface="Arial" pitchFamily="34" charset="0"/>
                <a:cs typeface="Times New Roman" pitchFamily="18" charset="0"/>
              </a:rPr>
              <a:t>telephone</a:t>
            </a:r>
            <a:endParaRPr lang="en-US">
              <a:latin typeface="Arial" pitchFamily="34" charset="0"/>
            </a:endParaRPr>
          </a:p>
          <a:p>
            <a:endParaRPr lang="en-US"/>
          </a:p>
        </p:txBody>
      </p:sp>
      <p:graphicFrame>
        <p:nvGraphicFramePr>
          <p:cNvPr id="113668" name="Object 4"/>
          <p:cNvGraphicFramePr>
            <a:graphicFrameLocks noChangeAspect="1"/>
          </p:cNvGraphicFramePr>
          <p:nvPr/>
        </p:nvGraphicFramePr>
        <p:xfrm>
          <a:off x="6553200" y="1524000"/>
          <a:ext cx="2255838" cy="2484438"/>
        </p:xfrm>
        <a:graphic>
          <a:graphicData uri="http://schemas.openxmlformats.org/presentationml/2006/ole">
            <p:oleObj spid="_x0000_s104450" name="Clip" r:id="rId3" imgW="2255760" imgH="248508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Current Issues Regarding Employee Rights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7772400" cy="4876800"/>
          </a:xfrm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Workplace Romance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Some companies try to prevent relationships between employees because of potential discrimination or sexual harassment issues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Others view romance as having a positive effect.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Many companies have issued policies and guidelines on how relationships at work may exist.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6904038" y="4975225"/>
          <a:ext cx="2239962" cy="1882775"/>
        </p:xfrm>
        <a:graphic>
          <a:graphicData uri="http://schemas.openxmlformats.org/presentationml/2006/ole">
            <p:oleObj spid="_x0000_s105474" name="Clip" r:id="rId3" imgW="2240280" imgH="188352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Employment-at-Will Doctrine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doctrine, based on common law, allows employers to dismiss employees at any time for any reason.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Has been modified to prohibit termination based on race, religion, sex, national origin, age, or disability. </a:t>
            </a:r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6324600" y="5029200"/>
          <a:ext cx="2413000" cy="1619250"/>
        </p:xfrm>
        <a:graphic>
          <a:graphicData uri="http://schemas.openxmlformats.org/presentationml/2006/ole">
            <p:oleObj spid="_x0000_s106498" name="Clip" r:id="rId3" imgW="2724120" imgH="18288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Employment-at-Will Doctrine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7086600" cy="48006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Exceptions to the Doctrine:</a:t>
            </a:r>
            <a:endParaRPr lang="en-US" b="1"/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Contractual relationship: 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legal agreement exists defining how employee issues are handled.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Statutory  considerations: 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Federal and/or state laws can create exceptions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Public policy violation: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Employees cannot be fired for disobeying an illegal order from the employer</a:t>
            </a:r>
            <a:endParaRPr lang="en-US"/>
          </a:p>
        </p:txBody>
      </p:sp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7218363" y="1447800"/>
          <a:ext cx="1925637" cy="2286000"/>
        </p:xfrm>
        <a:graphic>
          <a:graphicData uri="http://schemas.openxmlformats.org/presentationml/2006/ole">
            <p:oleObj spid="_x0000_s107522" name="Clip" r:id="rId3" imgW="2922480" imgH="346896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Employment-at-Will Doctrine</a:t>
            </a: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Exceptions to the Doctrine: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Implied employment contract: 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verbal or written statements made by members of the organization, such as promises of job security or statements in an employee handbook.</a:t>
            </a:r>
            <a:r>
              <a:rPr lang="en-US"/>
              <a:t>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Breach of good faith: 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 employer breaches a promise or abuses its managerial powers.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Discipline and Employee Rights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Discipline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 condition where employees conduct themselves in accordance with the organization’s rules and standards of acceptable behavior.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Discipline and Employee Rights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  <a:cs typeface="Times New Roman" pitchFamily="18" charset="0"/>
              </a:rPr>
              <a:t>Factors to consider when disciplining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Seriousness of the problem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Duration of the problem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Frequency and nature of the problem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Extenuating factors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Degree of socialization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History of organization’s discipline practices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Management backing</a:t>
            </a:r>
            <a:r>
              <a:rPr lang="en-US"/>
              <a:t> </a:t>
            </a:r>
          </a:p>
        </p:txBody>
      </p:sp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6618288" y="3451225"/>
          <a:ext cx="2525712" cy="3406775"/>
        </p:xfrm>
        <a:graphic>
          <a:graphicData uri="http://schemas.openxmlformats.org/presentationml/2006/ole">
            <p:oleObj spid="_x0000_s108546" name="Clip" r:id="rId3" imgW="2525760" imgH="340704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Discipline and Employee Rights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most frequent violations requiring disciplinary action involve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Attendance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On-the-job behaviors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Dishonesty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Outside activities</a:t>
            </a:r>
          </a:p>
        </p:txBody>
      </p:sp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6400800" y="2438400"/>
          <a:ext cx="2306638" cy="4171950"/>
        </p:xfrm>
        <a:graphic>
          <a:graphicData uri="http://schemas.openxmlformats.org/presentationml/2006/ole">
            <p:oleObj spid="_x0000_s109570" name="Clip" r:id="rId3" imgW="2440080" imgH="44132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Discipline and Employee Rights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876800"/>
          </a:xfrm>
        </p:spPr>
        <p:txBody>
          <a:bodyPr/>
          <a:lstStyle/>
          <a:p>
            <a:r>
              <a:rPr lang="en-US" b="1">
                <a:latin typeface="Arial" pitchFamily="34" charset="0"/>
                <a:cs typeface="Times New Roman" pitchFamily="18" charset="0"/>
              </a:rPr>
              <a:t>Disciplinary Guidelines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Make disciplinary action corrective rather than punitive.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Make disciplinary action progressive; i.e. verbal warning, written warning, suspension, dismissal.</a:t>
            </a:r>
            <a:r>
              <a:rPr lang="en-US"/>
              <a:t> </a:t>
            </a:r>
          </a:p>
        </p:txBody>
      </p:sp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6248400" y="3933825"/>
          <a:ext cx="2895600" cy="2716213"/>
        </p:xfrm>
        <a:graphic>
          <a:graphicData uri="http://schemas.openxmlformats.org/presentationml/2006/ole">
            <p:oleObj spid="_x0000_s110594" name="Clip" r:id="rId3" imgW="3696480" imgH="346896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Civil Rights Act of 1964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Griggs v. Duke Power Company 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(1971)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demonstrated that selection criteria must be directly relevant to the job.</a:t>
            </a:r>
            <a:endParaRPr lang="en-US" sz="2400" b="1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lang="en-US" altLang="en-US" sz="2800" b="1">
                <a:latin typeface="Arial" pitchFamily="34" charset="0"/>
              </a:rPr>
              <a:t>Equal Employment Opportunity Act (EEOA)</a:t>
            </a:r>
          </a:p>
          <a:p>
            <a:pPr lvl="1"/>
            <a:r>
              <a:rPr lang="en-US" altLang="en-US" sz="2400">
                <a:latin typeface="Arial" pitchFamily="34" charset="0"/>
              </a:rPr>
              <a:t>Granted enforcement powers to the EEOC</a:t>
            </a:r>
          </a:p>
          <a:p>
            <a:r>
              <a:rPr lang="en-US" altLang="en-US" sz="2800" b="1">
                <a:latin typeface="Arial" pitchFamily="34" charset="0"/>
              </a:rPr>
              <a:t>Equal Employment Opportunity Commission (EEOC)</a:t>
            </a:r>
          </a:p>
          <a:p>
            <a:pPr lvl="1"/>
            <a:r>
              <a:rPr lang="en-US" altLang="en-US" sz="2400">
                <a:latin typeface="Arial" pitchFamily="34" charset="0"/>
              </a:rPr>
              <a:t>The arm of the federal government empowered to handle discrimination in employment cases</a:t>
            </a:r>
            <a:endParaRPr lang="en-US" sz="240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Discipline and Employee Rights</a:t>
            </a: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Arial" pitchFamily="34" charset="0"/>
                <a:cs typeface="Times New Roman" pitchFamily="18" charset="0"/>
              </a:rPr>
              <a:t>Disciplinary Guidelines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Follow the 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Hot-stove rule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 i.e. immediate response; ample warning; consistency; impersonal.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Allow employees to have a representative present for disciplinary meetings.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Discipline and Employee Rights</a:t>
            </a: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Arial" pitchFamily="34" charset="0"/>
                <a:cs typeface="Times New Roman" pitchFamily="18" charset="0"/>
              </a:rPr>
              <a:t>Disciplinary Actions</a:t>
            </a:r>
            <a:r>
              <a:rPr lang="en-US"/>
              <a:t>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Written verbal warning</a:t>
            </a:r>
            <a:endParaRPr lang="en-US"/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Written warning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Suspension</a:t>
            </a:r>
            <a:endParaRPr lang="en-US"/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Dismissal</a:t>
            </a: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4622800" y="3065463"/>
          <a:ext cx="4013200" cy="1811337"/>
        </p:xfrm>
        <a:graphic>
          <a:graphicData uri="http://schemas.openxmlformats.org/presentationml/2006/ole">
            <p:oleObj spid="_x0000_s111618" name="Clip" r:id="rId3" imgW="1404000" imgH="6332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Employee Counseling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This approach is most appropriate when a performance problem is not amenable to training and development or mentoring and coaching. </a:t>
            </a:r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2667000" y="3886200"/>
          <a:ext cx="4013200" cy="1966913"/>
        </p:xfrm>
        <a:graphic>
          <a:graphicData uri="http://schemas.openxmlformats.org/presentationml/2006/ole">
            <p:oleObj spid="_x0000_s112642" name="Clip" r:id="rId3" imgW="5614560" imgH="27507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Employee Counseling</a:t>
            </a: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Listen to the employee to uncover the reason for poor performance.</a:t>
            </a:r>
            <a:r>
              <a:rPr lang="en-US">
                <a:latin typeface="Arial" pitchFamily="34" charset="0"/>
              </a:rPr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Focus on performance-related behaviors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Get the employee to accept the problem, and work to find solutions.</a:t>
            </a:r>
          </a:p>
          <a:p>
            <a:r>
              <a:rPr lang="en-US">
                <a:latin typeface="Arial" pitchFamily="34" charset="0"/>
                <a:cs typeface="Times New Roman" pitchFamily="18" charset="0"/>
              </a:rPr>
              <a:t>Managers are not expected to solve employee’s personal problems</a:t>
            </a:r>
          </a:p>
          <a:p>
            <a:r>
              <a:rPr lang="en-US">
                <a:latin typeface="Arial" pitchFamily="34" charset="0"/>
                <a:cs typeface="Times New Roman" pitchFamily="18" charset="0"/>
              </a:rPr>
              <a:t>Employee Assistance Program</a:t>
            </a:r>
            <a:r>
              <a:rPr lang="en-US"/>
              <a:t> </a:t>
            </a:r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6832600" y="5600700"/>
          <a:ext cx="2311400" cy="1257300"/>
        </p:xfrm>
        <a:graphic>
          <a:graphicData uri="http://schemas.openxmlformats.org/presentationml/2006/ole">
            <p:oleObj spid="_x0000_s113666" name="Clip" r:id="rId3" imgW="5349600" imgH="29113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Using Employee Communications to Enhance Employee Rights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Why Use an Employee Handbook?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Helps employees learn about the company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Provides central information source concerning policies, work rules and benefits.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Helps ensure that HRM policies will be fair, equitable, and consistently applied. </a:t>
            </a:r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6553200" y="4597400"/>
          <a:ext cx="2590800" cy="2260600"/>
        </p:xfrm>
        <a:graphic>
          <a:graphicData uri="http://schemas.openxmlformats.org/presentationml/2006/ole">
            <p:oleObj spid="_x0000_s114690" name="Clip" r:id="rId3" imgW="3974400" imgH="346896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Using Employee Communications to Enhance Employee Rights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858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Why Use an Employee Handbook?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Creates sense of security and commitment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Can be used to provide information to recruits.</a:t>
            </a:r>
          </a:p>
          <a:p>
            <a:pPr lvl="1">
              <a:lnSpc>
                <a:spcPct val="90000"/>
              </a:lnSpc>
            </a:pPr>
            <a:r>
              <a:rPr lang="en-US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Caution: 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Use disclaimer to avoid handbook being interpreted as implied contract.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Must be seen as useful, concise, well-organized and must be continually updated. </a:t>
            </a:r>
            <a:endParaRPr lang="en-US"/>
          </a:p>
        </p:txBody>
      </p:sp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6781800" y="3581400"/>
          <a:ext cx="2590800" cy="2260600"/>
        </p:xfrm>
        <a:graphic>
          <a:graphicData uri="http://schemas.openxmlformats.org/presentationml/2006/ole">
            <p:oleObj spid="_x0000_s115714" name="Clip" r:id="rId3" imgW="3974400" imgH="346896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Using Employee Communications to Enhance Employee Rights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7239000" cy="4800600"/>
          </a:xfrm>
        </p:spPr>
        <p:txBody>
          <a:bodyPr/>
          <a:lstStyle/>
          <a:p>
            <a:r>
              <a:rPr lang="en-US">
                <a:latin typeface="Arial" pitchFamily="34" charset="0"/>
                <a:cs typeface="Times New Roman" pitchFamily="18" charset="0"/>
              </a:rPr>
              <a:t>Using Information Technology for Employee Communications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Provides greater flexibility and timeliness of information. </a:t>
            </a:r>
          </a:p>
          <a:p>
            <a:pPr lvl="1"/>
            <a:r>
              <a:rPr lang="en-US" i="1">
                <a:latin typeface="Arial" pitchFamily="34" charset="0"/>
                <a:cs typeface="Times New Roman" pitchFamily="18" charset="0"/>
              </a:rPr>
              <a:t>Networked communication</a:t>
            </a:r>
            <a:r>
              <a:rPr lang="en-US">
                <a:latin typeface="Arial" pitchFamily="34" charset="0"/>
                <a:cs typeface="Times New Roman" pitchFamily="18" charset="0"/>
              </a:rPr>
              <a:t> - e-mail, instant messaging, voice intranets and extranets, and the talking Internet.</a:t>
            </a:r>
          </a:p>
          <a:p>
            <a:pPr lvl="1"/>
            <a:r>
              <a:rPr lang="en-US" i="1">
                <a:latin typeface="Arial" pitchFamily="34" charset="0"/>
                <a:cs typeface="Times New Roman" pitchFamily="18" charset="0"/>
              </a:rPr>
              <a:t>Wireless communications</a:t>
            </a:r>
            <a:r>
              <a:rPr lang="en-US">
                <a:latin typeface="Arial" pitchFamily="34" charset="0"/>
                <a:cs typeface="Times New Roman" pitchFamily="18" charset="0"/>
              </a:rPr>
              <a:t> - microwave signals, satellites, radio waves and radio antennas, and infrared light rays</a:t>
            </a:r>
            <a:endParaRPr lang="en-US">
              <a:latin typeface="Arial" pitchFamily="34" charset="0"/>
            </a:endParaRPr>
          </a:p>
        </p:txBody>
      </p:sp>
      <p:graphicFrame>
        <p:nvGraphicFramePr>
          <p:cNvPr id="124933" name="Object 5"/>
          <p:cNvGraphicFramePr>
            <a:graphicFrameLocks noChangeAspect="1"/>
          </p:cNvGraphicFramePr>
          <p:nvPr/>
        </p:nvGraphicFramePr>
        <p:xfrm>
          <a:off x="6705600" y="1447800"/>
          <a:ext cx="2211388" cy="1862138"/>
        </p:xfrm>
        <a:graphic>
          <a:graphicData uri="http://schemas.openxmlformats.org/presentationml/2006/ole">
            <p:oleObj spid="_x0000_s116738" name="Clip" r:id="rId3" imgW="4117680" imgH="346896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Using Employee Communications to Enhance Employee Rights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Arial" pitchFamily="34" charset="0"/>
                <a:cs typeface="Times New Roman" pitchFamily="18" charset="0"/>
              </a:rPr>
              <a:t>Complaint Procedures</a:t>
            </a:r>
            <a:r>
              <a:rPr lang="en-US" b="1">
                <a:latin typeface="Arial" pitchFamily="34" charset="0"/>
              </a:rPr>
              <a:t> </a:t>
            </a:r>
          </a:p>
          <a:p>
            <a:pPr lvl="1"/>
            <a:r>
              <a:rPr lang="en-US">
                <a:latin typeface="Arial" pitchFamily="34" charset="0"/>
                <a:cs typeface="Arial" pitchFamily="34" charset="0"/>
              </a:rPr>
              <a:t>Step 1:  Employee-supervisor</a:t>
            </a:r>
          </a:p>
          <a:p>
            <a:pPr lvl="1"/>
            <a:r>
              <a:rPr lang="en-US">
                <a:latin typeface="Arial" pitchFamily="34" charset="0"/>
                <a:cs typeface="Arial" pitchFamily="34" charset="0"/>
              </a:rPr>
              <a:t>Step 2:  Employee-employer relations</a:t>
            </a:r>
            <a:endParaRPr lang="en-US"/>
          </a:p>
          <a:p>
            <a:pPr lvl="1"/>
            <a:r>
              <a:rPr lang="en-US">
                <a:latin typeface="Arial" pitchFamily="34" charset="0"/>
                <a:cs typeface="Arial" pitchFamily="34" charset="0"/>
              </a:rPr>
              <a:t>Step 3:  Employee-department head</a:t>
            </a:r>
          </a:p>
          <a:p>
            <a:pPr lvl="1"/>
            <a:r>
              <a:rPr lang="en-US">
                <a:latin typeface="Arial" pitchFamily="34" charset="0"/>
                <a:cs typeface="Arial" pitchFamily="34" charset="0"/>
              </a:rPr>
              <a:t>Step 4:  Employee-president</a:t>
            </a:r>
            <a:endParaRPr lang="en-US"/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5791200" y="4343400"/>
          <a:ext cx="2924175" cy="2192338"/>
        </p:xfrm>
        <a:graphic>
          <a:graphicData uri="http://schemas.openxmlformats.org/presentationml/2006/ole">
            <p:oleObj spid="_x0000_s117762" name="Clip" r:id="rId3" imgW="2923920" imgH="219240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Using Employee Communications to Enhance Employee Rights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7772400" cy="4876800"/>
          </a:xfrm>
        </p:spPr>
        <p:txBody>
          <a:bodyPr/>
          <a:lstStyle/>
          <a:p>
            <a:r>
              <a:rPr lang="en-US" b="1">
                <a:latin typeface="Arial" pitchFamily="34" charset="0"/>
                <a:cs typeface="Times New Roman" pitchFamily="18" charset="0"/>
              </a:rPr>
              <a:t>Why Companies Support Suggestion Programs</a:t>
            </a:r>
            <a:r>
              <a:rPr lang="en-US" b="1">
                <a:latin typeface="Arial" pitchFamily="34" charset="0"/>
              </a:rPr>
              <a:t> 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Allow employees to tell management what they perceive they are doing right or wrong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Connected to other management systems, such as continuous improvement processes</a:t>
            </a:r>
            <a:endParaRPr lang="en-US">
              <a:latin typeface="Arial" pitchFamily="34" charset="0"/>
            </a:endParaRP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Suggestions must be acknowledged and employees recognized for their efforts</a:t>
            </a:r>
            <a:r>
              <a:rPr lang="en-US">
                <a:latin typeface="Arial" pitchFamily="34" charset="0"/>
              </a:rPr>
              <a:t> </a:t>
            </a:r>
          </a:p>
        </p:txBody>
      </p:sp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7134225" y="4038600"/>
          <a:ext cx="2009775" cy="2114550"/>
        </p:xfrm>
        <a:graphic>
          <a:graphicData uri="http://schemas.openxmlformats.org/presentationml/2006/ole">
            <p:oleObj spid="_x0000_s118786" name="Clip" r:id="rId3" imgW="1212840" imgH="127620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Civil Rights Act of 1964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Affirmative Action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Reflect the 1972 premise that white males made up the majority of workers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Companies in the 70’s were still growing and could accommodate more workers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Minorities should be hired to correct past prejudice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Legal and social coercion were necessary to bring about change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Involves: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analyzing current work force demographics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establishing goals and timetables for correcting imbalances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Civil Rights Act of 1964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Controversy and criticism of preferences in employment for protected groups is causing legislative bodies to take a second look at Affirmative Action.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Adverse (disparate) impact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occurs when there is a greater rejection rate in an occupation for a </a:t>
            </a:r>
            <a:r>
              <a:rPr lang="en-US" sz="24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protected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group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(those protected under discrimination laws) than for the majority group. 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Adverse (disparate) treatment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occurs when members of a protected group are treated differently than other employees.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Affecting Discriminatory Practices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Executive Order (E.O.) 11246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Prohibits discrimination on the basis of religion, color, and national origin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Affects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Federal agencies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Those working under federal contracts</a:t>
            </a:r>
          </a:p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Executive Order (E.O.) 11375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Added sex-based discrimination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3588</Words>
  <Application>Microsoft Office PowerPoint</Application>
  <PresentationFormat>On-screen Show (4:3)</PresentationFormat>
  <Paragraphs>460</Paragraphs>
  <Slides>68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2" baseType="lpstr">
      <vt:lpstr>Times New Roman</vt:lpstr>
      <vt:lpstr>Arial</vt:lpstr>
      <vt:lpstr>Default Design</vt:lpstr>
      <vt:lpstr>Microsoft Clip Gallery</vt:lpstr>
      <vt:lpstr>Slide 1</vt:lpstr>
      <vt:lpstr>Introduction</vt:lpstr>
      <vt:lpstr>Laws Affecting Discriminatory Practices</vt:lpstr>
      <vt:lpstr>Laws Affecting Discriminatory Practices</vt:lpstr>
      <vt:lpstr>Civil Rights Act of 1964</vt:lpstr>
      <vt:lpstr>Civil Rights Act of 1964</vt:lpstr>
      <vt:lpstr>Civil Rights Act of 1964</vt:lpstr>
      <vt:lpstr>Civil Rights Act of 1964</vt:lpstr>
      <vt:lpstr>Laws Affecting Discriminatory Practices</vt:lpstr>
      <vt:lpstr>Laws Affecting Discriminatory Practices</vt:lpstr>
      <vt:lpstr>Laws Affecting Discriminatory Practices</vt:lpstr>
      <vt:lpstr>Laws Affecting Discriminatory Practices</vt:lpstr>
      <vt:lpstr>Laws Affecting Discriminatory Practices</vt:lpstr>
      <vt:lpstr>Laws Affecting Discriminatory Practices</vt:lpstr>
      <vt:lpstr>Laws Affecting Discriminatory Practices</vt:lpstr>
      <vt:lpstr>Guarding Against Discrimination Practices</vt:lpstr>
      <vt:lpstr>Guarding Against Discrimination Practices</vt:lpstr>
      <vt:lpstr>Guarding Against Discrimination Practices</vt:lpstr>
      <vt:lpstr>Guarding Against Discrimination Practices</vt:lpstr>
      <vt:lpstr>Guarding Against Discrimination Practices</vt:lpstr>
      <vt:lpstr>Responding to an EEO Charge</vt:lpstr>
      <vt:lpstr>Responding to an EEO Charge</vt:lpstr>
      <vt:lpstr>Responding to an EEO Charge</vt:lpstr>
      <vt:lpstr>Responding to an EEO Charge</vt:lpstr>
      <vt:lpstr>Selected Relevant Supreme Court Cases</vt:lpstr>
      <vt:lpstr>Selected Relevant Supreme Court Cases</vt:lpstr>
      <vt:lpstr>Selected Relevant Supreme Court Cases</vt:lpstr>
      <vt:lpstr>Selected Relevant Supreme Court Cases</vt:lpstr>
      <vt:lpstr>Enforcing Equal Employment Opportunity</vt:lpstr>
      <vt:lpstr>Enforcing Equal Employment Opportunity</vt:lpstr>
      <vt:lpstr>Enforcing Equal Employment Opportunity</vt:lpstr>
      <vt:lpstr>HRM in a Global Environment</vt:lpstr>
      <vt:lpstr>Current Issues in Employment Law</vt:lpstr>
      <vt:lpstr>Current Issues in Employment Law</vt:lpstr>
      <vt:lpstr>Current Issues in Employment Law</vt:lpstr>
      <vt:lpstr>Slide 36</vt:lpstr>
      <vt:lpstr>Introduction</vt:lpstr>
      <vt:lpstr>Employment Rights Legislation and Its HRM Implications</vt:lpstr>
      <vt:lpstr>Employment Rights Legislation and Its HRM Implications</vt:lpstr>
      <vt:lpstr>Employment Rights Legislation and Its HRM Implications</vt:lpstr>
      <vt:lpstr>Employment Rights Legislation and Its HRM Implications</vt:lpstr>
      <vt:lpstr>Employment Rights Legislation and Its HRM Implications</vt:lpstr>
      <vt:lpstr>Employment Rights Legislation and Its HRM Implications</vt:lpstr>
      <vt:lpstr>Employment Rights Legislation and Its HRM Implications</vt:lpstr>
      <vt:lpstr>Employment Rights Legislation and Its HRM Implications</vt:lpstr>
      <vt:lpstr>Current Issues Regarding Employee Rights</vt:lpstr>
      <vt:lpstr>Current Issues Regarding Employee Rights</vt:lpstr>
      <vt:lpstr>Current Issues Regarding Employee Rights</vt:lpstr>
      <vt:lpstr>Current Issues Regarding Employee Rights</vt:lpstr>
      <vt:lpstr>Current Issues Regarding Employee Rights</vt:lpstr>
      <vt:lpstr>Current Issues Regarding Employee Rights</vt:lpstr>
      <vt:lpstr>Current Issues Regarding Employee Rights</vt:lpstr>
      <vt:lpstr>The Employment-at-Will Doctrine</vt:lpstr>
      <vt:lpstr>The Employment-at-Will Doctrine</vt:lpstr>
      <vt:lpstr>The Employment-at-Will Doctrine</vt:lpstr>
      <vt:lpstr>Discipline and Employee Rights</vt:lpstr>
      <vt:lpstr>Discipline and Employee Rights</vt:lpstr>
      <vt:lpstr>Discipline and Employee Rights</vt:lpstr>
      <vt:lpstr>Discipline and Employee Rights</vt:lpstr>
      <vt:lpstr>Discipline and Employee Rights</vt:lpstr>
      <vt:lpstr>Discipline and Employee Rights</vt:lpstr>
      <vt:lpstr>Employee Counseling</vt:lpstr>
      <vt:lpstr>Employee Counseling</vt:lpstr>
      <vt:lpstr>Using Employee Communications to Enhance Employee Rights</vt:lpstr>
      <vt:lpstr>Using Employee Communications to Enhance Employee Rights</vt:lpstr>
      <vt:lpstr>Using Employee Communications to Enhance Employee Rights</vt:lpstr>
      <vt:lpstr>Using Employee Communications to Enhance Employee Rights</vt:lpstr>
      <vt:lpstr>Using Employee Communications to Enhance Employee Rights</vt:lpstr>
    </vt:vector>
  </TitlesOfParts>
  <Company>JWS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dkear</dc:creator>
  <cp:lastModifiedBy>sabari</cp:lastModifiedBy>
  <cp:revision>33</cp:revision>
  <dcterms:created xsi:type="dcterms:W3CDTF">2004-09-02T14:46:00Z</dcterms:created>
  <dcterms:modified xsi:type="dcterms:W3CDTF">2015-06-15T05:48:50Z</dcterms:modified>
</cp:coreProperties>
</file>