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3"/>
  </p:handoutMasterIdLst>
  <p:sldIdLst>
    <p:sldId id="278" r:id="rId2"/>
    <p:sldId id="256" r:id="rId3"/>
    <p:sldId id="299" r:id="rId4"/>
    <p:sldId id="279" r:id="rId5"/>
    <p:sldId id="282" r:id="rId6"/>
    <p:sldId id="283" r:id="rId7"/>
    <p:sldId id="280" r:id="rId8"/>
    <p:sldId id="310" r:id="rId9"/>
    <p:sldId id="304" r:id="rId10"/>
    <p:sldId id="285" r:id="rId11"/>
    <p:sldId id="287" r:id="rId12"/>
    <p:sldId id="306" r:id="rId13"/>
    <p:sldId id="308" r:id="rId14"/>
    <p:sldId id="288" r:id="rId15"/>
    <p:sldId id="289" r:id="rId16"/>
    <p:sldId id="302" r:id="rId17"/>
    <p:sldId id="281" r:id="rId18"/>
    <p:sldId id="291" r:id="rId19"/>
    <p:sldId id="293" r:id="rId20"/>
    <p:sldId id="300" r:id="rId21"/>
    <p:sldId id="294" r:id="rId22"/>
    <p:sldId id="295" r:id="rId23"/>
    <p:sldId id="296" r:id="rId24"/>
    <p:sldId id="297" r:id="rId25"/>
    <p:sldId id="292" r:id="rId26"/>
    <p:sldId id="290" r:id="rId27"/>
    <p:sldId id="298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19" r:id="rId37"/>
    <p:sldId id="320" r:id="rId38"/>
    <p:sldId id="321" r:id="rId39"/>
    <p:sldId id="322" r:id="rId40"/>
    <p:sldId id="323" r:id="rId41"/>
    <p:sldId id="324" r:id="rId42"/>
    <p:sldId id="325" r:id="rId43"/>
    <p:sldId id="326" r:id="rId44"/>
    <p:sldId id="327" r:id="rId45"/>
    <p:sldId id="328" r:id="rId46"/>
    <p:sldId id="329" r:id="rId47"/>
    <p:sldId id="330" r:id="rId48"/>
    <p:sldId id="331" r:id="rId49"/>
    <p:sldId id="332" r:id="rId50"/>
    <p:sldId id="333" r:id="rId51"/>
    <p:sldId id="334" r:id="rId5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8B2C02-2B18-434E-9CBC-C8CFF64E15E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53200"/>
            <a:ext cx="472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j-lt"/>
              </a:defRPr>
            </a:lvl1pPr>
          </a:lstStyle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152400" y="1371600"/>
            <a:ext cx="8763000" cy="0"/>
          </a:xfrm>
          <a:prstGeom prst="line">
            <a:avLst/>
          </a:prstGeom>
          <a:noFill/>
          <a:ln w="1270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FF33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81000" y="3581400"/>
            <a:ext cx="8229600" cy="255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 sz="4400" b="1" i="1">
                <a:solidFill>
                  <a:srgbClr val="FF3300"/>
                </a:solidFill>
                <a:latin typeface="Arial" pitchFamily="34" charset="0"/>
              </a:rPr>
              <a:t>Chapter 5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pitchFamily="34" charset="0"/>
              </a:rPr>
              <a:t>Human Resource Planning and Job Analysis</a:t>
            </a:r>
          </a:p>
          <a:p>
            <a:pPr>
              <a:spcBef>
                <a:spcPct val="50000"/>
              </a:spcBef>
            </a:pPr>
            <a:endParaRPr lang="en-US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81000" y="1524000"/>
            <a:ext cx="8305800" cy="274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chemeClr val="accent2"/>
                </a:solidFill>
                <a:latin typeface="Arial" pitchFamily="34" charset="0"/>
              </a:rPr>
              <a:t>Fundamentals of Human Resource Management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Arial" pitchFamily="34" charset="0"/>
              </a:rPr>
              <a:t>Eighth Edition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Arial" pitchFamily="34" charset="0"/>
              </a:rPr>
              <a:t>DeCenzo and Robbins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Linking Organizational Strategy to Human Resource Planning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Determining the Demand for Labor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human resource inventory 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can be developed to project year-by-year estimates of future HRM needs for every significant job level and type.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Forecasts must be made of the need for specific knowledges, skills and abilities. </a:t>
            </a:r>
          </a:p>
        </p:txBody>
      </p:sp>
      <p:graphicFrame>
        <p:nvGraphicFramePr>
          <p:cNvPr id="134148" name="Object 4"/>
          <p:cNvGraphicFramePr>
            <a:graphicFrameLocks noChangeAspect="1"/>
          </p:cNvGraphicFramePr>
          <p:nvPr/>
        </p:nvGraphicFramePr>
        <p:xfrm>
          <a:off x="5130800" y="4530725"/>
          <a:ext cx="4013200" cy="2327275"/>
        </p:xfrm>
        <a:graphic>
          <a:graphicData uri="http://schemas.openxmlformats.org/presentationml/2006/ole">
            <p:oleObj spid="_x0000_s134148" name="Clip" r:id="rId3" imgW="7002000" imgH="406044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Linking Organizational Strategy to Human Resource Planning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Predicting the Future Labor Supply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 unit’s supply of human resources comes from: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new hires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contingent workers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transfers-in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individuals returning from leaves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Predicting these can range from simple to complex.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Transfers are more difficult to predict since they depend on actions in other units.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Linking Organizational Strategy to Human Resource Planning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Predicting the Future Labor Supply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Decreases in internal supply come about through: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Retirements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Dismissals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Transfers-out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Lay-offs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Voluntary quits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Sabbaticals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Prolonged illnesses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Deaths</a:t>
            </a:r>
          </a:p>
        </p:txBody>
      </p:sp>
      <p:graphicFrame>
        <p:nvGraphicFramePr>
          <p:cNvPr id="156676" name="Object 4"/>
          <p:cNvGraphicFramePr>
            <a:graphicFrameLocks noChangeAspect="1"/>
          </p:cNvGraphicFramePr>
          <p:nvPr/>
        </p:nvGraphicFramePr>
        <p:xfrm>
          <a:off x="5791200" y="2667000"/>
          <a:ext cx="3352800" cy="3055938"/>
        </p:xfrm>
        <a:graphic>
          <a:graphicData uri="http://schemas.openxmlformats.org/presentationml/2006/ole">
            <p:oleObj spid="_x0000_s156676" name="Clip" r:id="rId3" imgW="1793520" imgH="163548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Linking Organizational Strategy to Human Resource Planning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Retirements are the easiest to forecast.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Other factors are much more difficult to project. 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Dismissals, transfers, lay-offs, and sabbaticals are more easily controlled by management. </a:t>
            </a:r>
            <a:endParaRPr lang="en-US"/>
          </a:p>
        </p:txBody>
      </p:sp>
      <p:graphicFrame>
        <p:nvGraphicFramePr>
          <p:cNvPr id="158724" name="Object 4"/>
          <p:cNvGraphicFramePr>
            <a:graphicFrameLocks noChangeAspect="1"/>
          </p:cNvGraphicFramePr>
          <p:nvPr/>
        </p:nvGraphicFramePr>
        <p:xfrm>
          <a:off x="4572000" y="4343400"/>
          <a:ext cx="4013200" cy="2079625"/>
        </p:xfrm>
        <a:graphic>
          <a:graphicData uri="http://schemas.openxmlformats.org/presentationml/2006/ole">
            <p:oleObj spid="_x0000_s158724" name="Clip" r:id="rId3" imgW="5806800" imgH="300924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Linking Organizational Strategy to Human Resource Planning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Where Will We Find Workers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migration into a community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recent graduates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individuals returning from military service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increases in the number of unemployed and employed individuals seeking other opportunities, either part-time or full-time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The potential labor supply can be expanded by formal or on-the-job training.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Linking Organizational Strategy to Human Resource Planning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Matching Labor Demand and Supply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Employment planning compares forecasts for demand and supply of workers.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Special attention should be paid to current and future shortages and overstaffing. </a:t>
            </a:r>
          </a:p>
          <a:p>
            <a:pPr lvl="1"/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Decruitment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or 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downsizing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 may be used to reduce supply and balance demand. </a:t>
            </a:r>
          </a:p>
          <a:p>
            <a:pPr lvl="1"/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Rightsizing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involves linking staffing levels to organizational goals.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Linking Organizational Strategy to Human Resource Planning</a:t>
            </a:r>
            <a:endParaRPr lang="en-US"/>
          </a:p>
        </p:txBody>
      </p:sp>
      <p:pic>
        <p:nvPicPr>
          <p:cNvPr id="152580" name="Picture 4" descr="\\hb0.northamerica.wileynet.net\dkear$\My Documents\Projects\DeCenzo HRM 8e\Supplements\PPT\final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24200"/>
            <a:ext cx="9144000" cy="2746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457200" y="1981200"/>
            <a:ext cx="8382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Arial" pitchFamily="34" charset="0"/>
              </a:rPr>
              <a:t>Employment Planning and </a:t>
            </a:r>
          </a:p>
          <a:p>
            <a:pPr algn="ctr">
              <a:spcBef>
                <a:spcPct val="50000"/>
              </a:spcBef>
            </a:pPr>
            <a:r>
              <a:rPr lang="en-US" sz="2800" b="1">
                <a:latin typeface="Arial" pitchFamily="34" charset="0"/>
              </a:rPr>
              <a:t>the Strategic Planning Process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Job Analysis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Job Analysis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is a systematic exploration of the activities within a job.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It defines and documents the duties, responsibilities and accountabilities of a job and the conditions under which a job is performed. </a:t>
            </a:r>
          </a:p>
        </p:txBody>
      </p:sp>
      <p:graphicFrame>
        <p:nvGraphicFramePr>
          <p:cNvPr id="130052" name="Object 4"/>
          <p:cNvGraphicFramePr>
            <a:graphicFrameLocks noChangeAspect="1"/>
          </p:cNvGraphicFramePr>
          <p:nvPr/>
        </p:nvGraphicFramePr>
        <p:xfrm>
          <a:off x="4648200" y="4114800"/>
          <a:ext cx="4013200" cy="2327275"/>
        </p:xfrm>
        <a:graphic>
          <a:graphicData uri="http://schemas.openxmlformats.org/presentationml/2006/ole">
            <p:oleObj spid="_x0000_s130052" name="Clip" r:id="rId3" imgW="7002000" imgH="406044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Job Analysis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Job Analysis Methods </a:t>
            </a:r>
          </a:p>
          <a:p>
            <a:pPr lvl="1"/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Observation method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– job analyst watches employees directly or reviews film of workers on the job. </a:t>
            </a:r>
          </a:p>
          <a:p>
            <a:pPr lvl="1"/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Individual interview method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– a team of job incumbents is selected and extensively interviewed. </a:t>
            </a:r>
          </a:p>
          <a:p>
            <a:pPr lvl="1"/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Group interview method 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– a number of job incumbents are interviewed simultaneously.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Job Analysis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Job Analysis Methods </a:t>
            </a:r>
          </a:p>
          <a:p>
            <a:pPr lvl="1"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Structured questionnaire method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– workers complete a specifically designed questionnaire. </a:t>
            </a:r>
          </a:p>
          <a:p>
            <a:pPr lvl="1"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Technical conference method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– uses supervisors with an extensive knowledge of the job. </a:t>
            </a:r>
          </a:p>
          <a:p>
            <a:pPr lvl="1">
              <a:lnSpc>
                <a:spcPct val="90000"/>
              </a:lnSpc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Diary method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– job incumbents record their daily activities. 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The best results are usually achieved with some combination of methods. </a:t>
            </a:r>
          </a:p>
        </p:txBody>
      </p:sp>
      <p:graphicFrame>
        <p:nvGraphicFramePr>
          <p:cNvPr id="142340" name="Object 4"/>
          <p:cNvGraphicFramePr>
            <a:graphicFrameLocks noChangeAspect="1"/>
          </p:cNvGraphicFramePr>
          <p:nvPr/>
        </p:nvGraphicFramePr>
        <p:xfrm>
          <a:off x="7602538" y="1828800"/>
          <a:ext cx="1541462" cy="4171950"/>
        </p:xfrm>
        <a:graphic>
          <a:graphicData uri="http://schemas.openxmlformats.org/presentationml/2006/ole">
            <p:oleObj spid="_x0000_s142340" name="Clip" r:id="rId3" imgW="2149200" imgH="581328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Introduction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5181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Human resource planning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is a process by which an organization ensures that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it has the right number and kinds of people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at the right place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at the right time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capable of effectively and efficiently completing those tasks that will help the organization achieve its overall strategic objectives. </a:t>
            </a: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181600" y="3124200"/>
          <a:ext cx="3962400" cy="3429000"/>
        </p:xfrm>
        <a:graphic>
          <a:graphicData uri="http://schemas.openxmlformats.org/presentationml/2006/ole">
            <p:oleObj spid="_x0000_s2054" name="Clip" r:id="rId3" imgW="1450800" imgH="125532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Job Analysis</a:t>
            </a:r>
            <a:endParaRPr lang="en-US"/>
          </a:p>
        </p:txBody>
      </p:sp>
      <p:pic>
        <p:nvPicPr>
          <p:cNvPr id="150532" name="Picture 4" descr="\\hb0.northamerica.wileynet.net\dkear$\My Documents\Projects\DeCenzo HRM 8e\Supplements\PPT\final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52600"/>
            <a:ext cx="7315200" cy="4483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Job Analysis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Structured Job Analysis Techniques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Department of Labor’s Job Analysis Process: </a:t>
            </a:r>
          </a:p>
          <a:p>
            <a:pPr lvl="2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Information from observations and interviews is used to classify jobs by their involvement with data, people and things. </a:t>
            </a:r>
          </a:p>
          <a:p>
            <a:pPr lvl="2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Information on thousands of titles available on O*Net OnLine which is the Department of Labor’s replacement for the Dictionary of Occupational Titles.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Job Analysis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553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Position Analysis Questionnaire (PAQ)(developed at Purdue University)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Jobs are rated on 194 elements, grouped in six major divisions and 28 sections.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The elements represent requirements that are applicable to all types of jobs.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This type of quantitative questionnaire allows many different jobs to be compared with each other, however, it appears to be more applicable to higher-level professional jobs.</a:t>
            </a:r>
            <a:r>
              <a:rPr lang="en-US" sz="24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44388" name="Object 4"/>
          <p:cNvGraphicFramePr>
            <a:graphicFrameLocks noChangeAspect="1"/>
          </p:cNvGraphicFramePr>
          <p:nvPr/>
        </p:nvGraphicFramePr>
        <p:xfrm>
          <a:off x="7032625" y="3810000"/>
          <a:ext cx="2111375" cy="3048000"/>
        </p:xfrm>
        <a:graphic>
          <a:graphicData uri="http://schemas.openxmlformats.org/presentationml/2006/ole">
            <p:oleObj spid="_x0000_s144388" name="Clip" r:id="rId3" imgW="2353680" imgH="33969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Job Analysis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Job Descriptions 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Written statement of what jobholder does, how it is done, under what conditions and why. 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Common format:  title; duties; distinguishing characteristics; environmental conditions; authority and responsibilities. 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Used to describe the job to applicants, to guide new employees, and to evaluate employees. 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Identification of essential job functions is needed to assure compliance with Americans with Disabilities Act.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Job Analysis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Job Specifications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States minimum acceptable qualifications.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Used to select employees who have the essential qualifications.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46436" name="Object 4"/>
          <p:cNvGraphicFramePr>
            <a:graphicFrameLocks noChangeAspect="1"/>
          </p:cNvGraphicFramePr>
          <p:nvPr/>
        </p:nvGraphicFramePr>
        <p:xfrm>
          <a:off x="5562600" y="3281363"/>
          <a:ext cx="3581400" cy="3576637"/>
        </p:xfrm>
        <a:graphic>
          <a:graphicData uri="http://schemas.openxmlformats.org/presentationml/2006/ole">
            <p:oleObj spid="_x0000_s146436" name="Clip" r:id="rId3" imgW="2328840" imgH="23259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Job Analysis</a:t>
            </a:r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Job Evaluations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Specify relative value of each job in the organization.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Used to design equitable compensation program.</a:t>
            </a:r>
            <a:r>
              <a:rPr lang="en-US"/>
              <a:t> </a:t>
            </a:r>
          </a:p>
        </p:txBody>
      </p:sp>
      <p:graphicFrame>
        <p:nvGraphicFramePr>
          <p:cNvPr id="141316" name="Object 4"/>
          <p:cNvGraphicFramePr>
            <a:graphicFrameLocks noChangeAspect="1"/>
          </p:cNvGraphicFramePr>
          <p:nvPr/>
        </p:nvGraphicFramePr>
        <p:xfrm>
          <a:off x="6200775" y="3657600"/>
          <a:ext cx="2606675" cy="3200400"/>
        </p:xfrm>
        <a:graphic>
          <a:graphicData uri="http://schemas.openxmlformats.org/presentationml/2006/ole">
            <p:oleObj spid="_x0000_s141316" name="Clip" r:id="rId3" imgW="3216960" imgH="39513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Job Analysis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latin typeface="Arial" pitchFamily="34" charset="0"/>
                <a:cs typeface="Times New Roman" pitchFamily="18" charset="0"/>
              </a:rPr>
              <a:t>The Multi-faceted Nature of Job Analysis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Almost all HRM activities are tied to job analysis.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Job analysis is the starting point for sound HRM.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Job Analysis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pitchFamily="34" charset="0"/>
                <a:cs typeface="Times New Roman" pitchFamily="18" charset="0"/>
              </a:rPr>
              <a:t>Job Analysis and the Changing World of Work</a:t>
            </a:r>
            <a:r>
              <a:rPr lang="en-US">
                <a:latin typeface="Arial" pitchFamily="34" charset="0"/>
              </a:rPr>
              <a:t> </a:t>
            </a:r>
          </a:p>
          <a:p>
            <a:pPr lvl="1"/>
            <a:r>
              <a:rPr lang="en-US">
                <a:latin typeface="Arial" pitchFamily="34" charset="0"/>
                <a:cs typeface="Times New Roman" pitchFamily="18" charset="0"/>
              </a:rPr>
              <a:t>Globalization, quality initiatives, telecommuting, and teams require adjustments to the components of a job.</a:t>
            </a:r>
            <a:r>
              <a:rPr lang="en-US">
                <a:latin typeface="Arial" pitchFamily="34" charset="0"/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Today’s jobs often require not only technical skills but  interpersonal skills and communication skills as well.</a:t>
            </a:r>
            <a:r>
              <a:rPr lang="en-US"/>
              <a:t> </a:t>
            </a:r>
          </a:p>
        </p:txBody>
      </p:sp>
      <p:pic>
        <p:nvPicPr>
          <p:cNvPr id="147461" name="Picture 5" descr="C:\Program Files\Common Files\Microsoft Shared\Clipart\cagcat50\MP0064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6425" y="4679950"/>
            <a:ext cx="2187575" cy="2178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81000" y="3581400"/>
            <a:ext cx="8229600" cy="255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 sz="4400" b="1" i="1">
                <a:solidFill>
                  <a:srgbClr val="FF3300"/>
                </a:solidFill>
                <a:latin typeface="Arial" pitchFamily="34" charset="0"/>
              </a:rPr>
              <a:t>Chapter 6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pitchFamily="34" charset="0"/>
              </a:rPr>
              <a:t>Recruiting</a:t>
            </a:r>
          </a:p>
          <a:p>
            <a:pPr>
              <a:spcBef>
                <a:spcPct val="50000"/>
              </a:spcBef>
            </a:pPr>
            <a:endParaRPr lang="en-US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81000" y="1524000"/>
            <a:ext cx="8305800" cy="274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chemeClr val="accent2"/>
                </a:solidFill>
                <a:latin typeface="Arial" pitchFamily="34" charset="0"/>
              </a:rPr>
              <a:t>Fundamentals of Human Resource Management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Arial" pitchFamily="34" charset="0"/>
              </a:rPr>
              <a:t>Eighth Edition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Arial" pitchFamily="34" charset="0"/>
              </a:rPr>
              <a:t>DeCenzo and Robbins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Introduction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696200" cy="4876800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Recruiting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Once an organization identifies its human resource needs through employment planning, it can begin the process of recruiting potential candidates for actual or anticipated organizational vacancies.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5943600" cy="4876800"/>
          </a:xfrm>
        </p:spPr>
        <p:txBody>
          <a:bodyPr/>
          <a:lstStyle/>
          <a:p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Linked to the organization’s overall strategy and planning to compete domestically and globally. </a:t>
            </a:r>
          </a:p>
          <a:p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Overall plans and objectives must be translated into the number and types of workers needed. </a:t>
            </a:r>
          </a:p>
          <a:p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Senior HRM staff need to lead top management in planning for HRM issues. </a:t>
            </a:r>
            <a:endParaRPr lang="en-US" sz="2800"/>
          </a:p>
        </p:txBody>
      </p:sp>
      <p:graphicFrame>
        <p:nvGraphicFramePr>
          <p:cNvPr id="148484" name="Object 4"/>
          <p:cNvGraphicFramePr>
            <a:graphicFrameLocks noChangeAspect="1"/>
          </p:cNvGraphicFramePr>
          <p:nvPr/>
        </p:nvGraphicFramePr>
        <p:xfrm>
          <a:off x="6629400" y="1600200"/>
          <a:ext cx="2514600" cy="2136775"/>
        </p:xfrm>
        <a:graphic>
          <a:graphicData uri="http://schemas.openxmlformats.org/presentationml/2006/ole">
            <p:oleObj spid="_x0000_s148484" name="Clip" r:id="rId3" imgW="370800" imgH="3153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Introduction</a:t>
            </a:r>
            <a:endParaRPr 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5562600" cy="4876800"/>
          </a:xfrm>
        </p:spPr>
        <p:txBody>
          <a:bodyPr/>
          <a:lstStyle/>
          <a:p>
            <a:r>
              <a:rPr lang="en-US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Recruiting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brings together those with jobs to fill and those seeking jobs. </a:t>
            </a:r>
          </a:p>
        </p:txBody>
      </p:sp>
      <p:graphicFrame>
        <p:nvGraphicFramePr>
          <p:cNvPr id="169988" name="Object 4"/>
          <p:cNvGraphicFramePr>
            <a:graphicFrameLocks noChangeAspect="1"/>
          </p:cNvGraphicFramePr>
          <p:nvPr/>
        </p:nvGraphicFramePr>
        <p:xfrm>
          <a:off x="4876800" y="3576638"/>
          <a:ext cx="4267200" cy="3273425"/>
        </p:xfrm>
        <a:graphic>
          <a:graphicData uri="http://schemas.openxmlformats.org/presentationml/2006/ole">
            <p:oleObj spid="_x0000_s176130" name="Clip" r:id="rId3" imgW="4519440" imgH="346680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Recruiting Goals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To provide information that will attract a significant pool of qualified candidates and discourage unqualified ones from applying. </a:t>
            </a:r>
          </a:p>
        </p:txBody>
      </p:sp>
      <p:graphicFrame>
        <p:nvGraphicFramePr>
          <p:cNvPr id="165892" name="Object 4"/>
          <p:cNvGraphicFramePr>
            <a:graphicFrameLocks noChangeAspect="1"/>
          </p:cNvGraphicFramePr>
          <p:nvPr/>
        </p:nvGraphicFramePr>
        <p:xfrm>
          <a:off x="4114800" y="3694113"/>
          <a:ext cx="5029200" cy="3155950"/>
        </p:xfrm>
        <a:graphic>
          <a:graphicData uri="http://schemas.openxmlformats.org/presentationml/2006/ole">
            <p:oleObj spid="_x0000_s177154" name="Clip" r:id="rId3" imgW="4038840" imgH="253440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Recruiting Goals</a:t>
            </a: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Factors that affect recruiting efforts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Organizational size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Employment conditions in the area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Working conditions, salary and benefits offered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Organizational growth or decline</a:t>
            </a:r>
            <a:r>
              <a:rPr lang="en-US"/>
              <a:t> </a:t>
            </a:r>
          </a:p>
        </p:txBody>
      </p:sp>
      <p:graphicFrame>
        <p:nvGraphicFramePr>
          <p:cNvPr id="173060" name="Object 4"/>
          <p:cNvGraphicFramePr>
            <a:graphicFrameLocks noChangeAspect="1"/>
          </p:cNvGraphicFramePr>
          <p:nvPr/>
        </p:nvGraphicFramePr>
        <p:xfrm>
          <a:off x="6629400" y="4721225"/>
          <a:ext cx="2514600" cy="2136775"/>
        </p:xfrm>
        <a:graphic>
          <a:graphicData uri="http://schemas.openxmlformats.org/presentationml/2006/ole">
            <p:oleObj spid="_x0000_s178178" name="Clip" r:id="rId3" imgW="370800" imgH="3153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Recruiting Goals</a:t>
            </a:r>
            <a:endParaRPr lang="en-US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705600" cy="48768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Constraints on recruiting efforts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include:</a:t>
            </a:r>
            <a:r>
              <a:rPr lang="en-US"/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Organization image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Job attractiveness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Internal organizational policies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Government influence, such as discrimination laws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Recruiting costs </a:t>
            </a:r>
          </a:p>
        </p:txBody>
      </p:sp>
      <p:graphicFrame>
        <p:nvGraphicFramePr>
          <p:cNvPr id="174085" name="Object 5"/>
          <p:cNvGraphicFramePr>
            <a:graphicFrameLocks noChangeAspect="1"/>
          </p:cNvGraphicFramePr>
          <p:nvPr/>
        </p:nvGraphicFramePr>
        <p:xfrm>
          <a:off x="6553200" y="4367213"/>
          <a:ext cx="2590800" cy="2482850"/>
        </p:xfrm>
        <a:graphic>
          <a:graphicData uri="http://schemas.openxmlformats.org/presentationml/2006/ole">
            <p:oleObj spid="_x0000_s179202" name="Clip" r:id="rId3" imgW="762480" imgH="730440" progId="MS_ClipArt_Gallery.5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Recruiting: A Global Perspective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For some positions, the whole world is a relevant labor market. </a:t>
            </a:r>
          </a:p>
          <a:p>
            <a:r>
              <a:rPr lang="en-US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Home-country nationals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are recruited when an organization is searching for someone with extensive company experience to launch a very technical product in a country where it has never sold before. </a:t>
            </a:r>
          </a:p>
        </p:txBody>
      </p:sp>
      <p:pic>
        <p:nvPicPr>
          <p:cNvPr id="166916" name="Picture 4" descr="C:\Program Files\Common Files\Microsoft Shared\Clipart\cagcat50\MP0064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953000"/>
            <a:ext cx="1905000" cy="1897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Recruiting: A Global Perspective</a:t>
            </a:r>
            <a:endParaRPr lang="en-US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Host-country nationals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(HCNs) are targeted as recruits when companies want each foreign subsidiary to have its own distinct national identity.  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 some countries, laws control how many expatriates a corporation can send. 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HCN’s minimize potential problems with language, family adjustment and hostile political environments.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Recruiting: A Global Perspective</a:t>
            </a:r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5562600" cy="48768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Recruiting regardless of nationality may develop an executive cadre with a truly global perspective.</a:t>
            </a:r>
            <a:r>
              <a:rPr lang="en-US"/>
              <a:t> </a:t>
            </a:r>
          </a:p>
        </p:txBody>
      </p:sp>
      <p:pic>
        <p:nvPicPr>
          <p:cNvPr id="178180" name="Picture 4" descr="C:\Program Files\Common Files\Microsoft Shared\Clipart\cagcat50\MP0064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890963"/>
            <a:ext cx="2971800" cy="2959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Recruiting Sources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Sources should match the position to be filled.  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The Internet is providing many new opportunities to recruit and causing companies to revisit past recruiting practices. 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Sources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Internal Searches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Employee Referrals/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	Recommendations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External Searches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Alternatives</a:t>
            </a:r>
          </a:p>
        </p:txBody>
      </p:sp>
      <p:graphicFrame>
        <p:nvGraphicFramePr>
          <p:cNvPr id="167940" name="Object 4"/>
          <p:cNvGraphicFramePr>
            <a:graphicFrameLocks noChangeAspect="1"/>
          </p:cNvGraphicFramePr>
          <p:nvPr/>
        </p:nvGraphicFramePr>
        <p:xfrm>
          <a:off x="5410200" y="3657600"/>
          <a:ext cx="2498725" cy="2686050"/>
        </p:xfrm>
        <a:graphic>
          <a:graphicData uri="http://schemas.openxmlformats.org/presentationml/2006/ole">
            <p:oleObj spid="_x0000_s180226" name="Clip" r:id="rId3" imgW="3025440" imgH="325260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Recruiting Sources</a:t>
            </a:r>
            <a:endParaRPr lang="en-US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59436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b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internal search</a:t>
            </a:r>
            <a:r>
              <a:rPr lang="en-US"/>
              <a:t>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Organizations that promote from within identify current employees for job openings: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by having individuals bid for jobs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by using their HR management system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by utilizing employee referrals</a:t>
            </a:r>
            <a:endParaRPr lang="en-US"/>
          </a:p>
        </p:txBody>
      </p:sp>
      <p:pic>
        <p:nvPicPr>
          <p:cNvPr id="180228" name="Picture 4" descr="\\hb0.northamerica.wileynet.net\dkear$\My Documents\Projects\DeCenzo HRM 8e\Supplements\PPT\final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447800"/>
            <a:ext cx="2343150" cy="2251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Recruiting Sources</a:t>
            </a:r>
            <a:endParaRPr 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internal search</a:t>
            </a:r>
          </a:p>
          <a:p>
            <a:pPr>
              <a:lnSpc>
                <a:spcPct val="90000"/>
              </a:lnSpc>
            </a:pPr>
            <a:r>
              <a:rPr lang="en-US" sz="2800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Advantages 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of promoting from within include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good public relations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morale building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encouragement of ambitious employees and members of protected groups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availability of information on existing employee performance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cost-savings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internal candidates’ knowledge of the organization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the opportunity to develop mid- and top-level managers</a:t>
            </a:r>
            <a:endParaRPr lang="en-US" sz="24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1252" name="Object 4"/>
          <p:cNvGraphicFramePr>
            <a:graphicFrameLocks noChangeAspect="1"/>
          </p:cNvGraphicFramePr>
          <p:nvPr/>
        </p:nvGraphicFramePr>
        <p:xfrm>
          <a:off x="7467600" y="2286000"/>
          <a:ext cx="1412875" cy="1943100"/>
        </p:xfrm>
        <a:graphic>
          <a:graphicData uri="http://schemas.openxmlformats.org/presentationml/2006/ole">
            <p:oleObj spid="_x0000_s181250" name="Clip" r:id="rId3" imgW="2309760" imgH="317628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An Organizational Framework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 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mission statement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defines what business the organization is in, including why it exists and who its customers are.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Strategic goals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Set by senior management to establish targets for the organization to achieve.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Generally defined for the next 5-20 years. </a:t>
            </a:r>
          </a:p>
        </p:txBody>
      </p:sp>
      <p:graphicFrame>
        <p:nvGraphicFramePr>
          <p:cNvPr id="128004" name="Object 4"/>
          <p:cNvGraphicFramePr>
            <a:graphicFrameLocks noChangeAspect="1"/>
          </p:cNvGraphicFramePr>
          <p:nvPr/>
        </p:nvGraphicFramePr>
        <p:xfrm>
          <a:off x="6527800" y="2590800"/>
          <a:ext cx="2616200" cy="1684338"/>
        </p:xfrm>
        <a:graphic>
          <a:graphicData uri="http://schemas.openxmlformats.org/presentationml/2006/ole">
            <p:oleObj spid="_x0000_s128004" name="Clip" r:id="rId3" imgW="4563720" imgH="29397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Recruiting Sources</a:t>
            </a: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b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internal search</a:t>
            </a:r>
          </a:p>
          <a:p>
            <a:r>
              <a:rPr lang="en-US" b="1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Disadvantages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include: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possible inferiority of internal candidates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infighting and morale problems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potential inbreeding</a:t>
            </a:r>
            <a:endParaRPr lang="en-US"/>
          </a:p>
        </p:txBody>
      </p:sp>
      <p:graphicFrame>
        <p:nvGraphicFramePr>
          <p:cNvPr id="182276" name="Object 4"/>
          <p:cNvGraphicFramePr>
            <a:graphicFrameLocks noChangeAspect="1"/>
          </p:cNvGraphicFramePr>
          <p:nvPr/>
        </p:nvGraphicFramePr>
        <p:xfrm>
          <a:off x="3886200" y="4038600"/>
          <a:ext cx="4648200" cy="2487613"/>
        </p:xfrm>
        <a:graphic>
          <a:graphicData uri="http://schemas.openxmlformats.org/presentationml/2006/ole">
            <p:oleObj spid="_x0000_s182274" name="Clip" r:id="rId3" imgW="4952880" imgH="265104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Recruiting Sources</a:t>
            </a:r>
            <a:endParaRPr lang="en-US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b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Employee referrals/recommendations</a:t>
            </a:r>
            <a:r>
              <a:rPr lang="en-US" sz="2800">
                <a:solidFill>
                  <a:srgbClr val="FF3300"/>
                </a:solidFill>
              </a:rPr>
              <a:t> </a:t>
            </a:r>
          </a:p>
          <a:p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Current employees can be asked to recommend recruits.</a:t>
            </a:r>
            <a:r>
              <a:rPr lang="en-US" sz="2800"/>
              <a:t> </a:t>
            </a:r>
          </a:p>
          <a:p>
            <a:r>
              <a:rPr lang="en-US" sz="2800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Advantages</a:t>
            </a:r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include: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the employee’s motivation to make a good recommendation 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the availability of accurate job information for the recruit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Employee referrals tend to be more acceptable applicants, to be more likely to accept an offer and to have a higher survival rate.</a:t>
            </a: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Recruiting Sources</a:t>
            </a:r>
            <a:endParaRPr lang="en-US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59436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Employee referrals/recommendations</a:t>
            </a:r>
          </a:p>
          <a:p>
            <a:r>
              <a:rPr lang="en-US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Disadvantages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include: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the possibility of friendship being confused with job performance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the potential for nepotism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the potential for adverse impact</a:t>
            </a:r>
            <a:endParaRPr lang="en-US" b="1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9444" name="Object 4"/>
          <p:cNvGraphicFramePr>
            <a:graphicFrameLocks noChangeAspect="1"/>
          </p:cNvGraphicFramePr>
          <p:nvPr/>
        </p:nvGraphicFramePr>
        <p:xfrm>
          <a:off x="6219825" y="2590800"/>
          <a:ext cx="2924175" cy="2192338"/>
        </p:xfrm>
        <a:graphic>
          <a:graphicData uri="http://schemas.openxmlformats.org/presentationml/2006/ole">
            <p:oleObj spid="_x0000_s183298" name="Clip" r:id="rId3" imgW="2923920" imgH="2192400" progId="MS_ClipArt_Gallery.5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Recruiting Sources</a:t>
            </a:r>
            <a:endParaRPr lang="en-US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External searches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 b="1" i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Advertisements</a:t>
            </a:r>
            <a:r>
              <a:rPr lang="en-US" sz="2800" i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Must decide type and location of ad, depending on job; decide whether to focus on job (</a:t>
            </a:r>
            <a:r>
              <a:rPr lang="en-US" sz="2800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job description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or on applicant (</a:t>
            </a:r>
            <a:r>
              <a:rPr lang="en-US" sz="2800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job specification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).  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Three factors influence the response rate: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identification of the organization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labor market conditions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degree to which specific requirements are listed.  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Blind box ads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don’t identify the organization.</a:t>
            </a:r>
            <a:r>
              <a:rPr lang="en-US" sz="2800"/>
              <a:t>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Recruiting Sources</a:t>
            </a:r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External searches</a:t>
            </a:r>
          </a:p>
          <a:p>
            <a:pPr>
              <a:lnSpc>
                <a:spcPct val="90000"/>
              </a:lnSpc>
            </a:pPr>
            <a:r>
              <a:rPr lang="en-US" b="1" i="1">
                <a:solidFill>
                  <a:srgbClr val="FF3300"/>
                </a:solidFill>
                <a:latin typeface="Arial" pitchFamily="34" charset="0"/>
                <a:cs typeface="Times New Roman" pitchFamily="18" charset="0"/>
              </a:rPr>
              <a:t>Employment agencies</a:t>
            </a:r>
            <a:r>
              <a:rPr lang="en-US" b="1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: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Public or state employment services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focus on helping unemployed individuals with lower skill levels to find jobs. </a:t>
            </a:r>
          </a:p>
          <a:p>
            <a:pPr lvl="1">
              <a:lnSpc>
                <a:spcPct val="90000"/>
              </a:lnSpc>
            </a:pPr>
            <a:r>
              <a:rPr lang="en-US" i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Private employment agencies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provide more comprehensive services and are perceived to offer positions and applicants of a higher caliber.  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Fees may be paid by employer, employee or both.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</a:p>
        </p:txBody>
      </p:sp>
      <p:pic>
        <p:nvPicPr>
          <p:cNvPr id="191492" name="Picture 4" descr="C:\Program Files\Common Files\Microsoft Shared\Clipart\cagcat50\BD05515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14863"/>
            <a:ext cx="2087563" cy="22431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Recruiting Sources</a:t>
            </a:r>
            <a:endParaRPr lang="en-US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External searches</a:t>
            </a:r>
          </a:p>
          <a:p>
            <a:pPr>
              <a:lnSpc>
                <a:spcPct val="90000"/>
              </a:lnSpc>
            </a:pPr>
            <a:r>
              <a:rPr lang="en-US" b="1" i="1">
                <a:solidFill>
                  <a:srgbClr val="FF3300"/>
                </a:solidFill>
                <a:latin typeface="Arial" pitchFamily="34" charset="0"/>
                <a:cs typeface="Times New Roman" pitchFamily="18" charset="0"/>
              </a:rPr>
              <a:t>Employment agencies: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Management consulting, executive search or headhunter firms specialize in executive placement and hard-to-fill positions. 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Charge employers up to 35% of the first year salary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Have nationwide contacts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Do thorough investigations of candidates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Recruiting Sources</a:t>
            </a:r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0198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External searches</a:t>
            </a:r>
          </a:p>
          <a:p>
            <a:r>
              <a:rPr lang="en-US" b="1" i="1">
                <a:solidFill>
                  <a:srgbClr val="FF3300"/>
                </a:solidFill>
                <a:latin typeface="Arial" pitchFamily="34" charset="0"/>
                <a:cs typeface="Times New Roman" pitchFamily="18" charset="0"/>
              </a:rPr>
              <a:t>Schools, colleges, and universities:</a:t>
            </a:r>
            <a:r>
              <a:rPr lang="en-US" b="1">
                <a:solidFill>
                  <a:srgbClr val="FF3300"/>
                </a:solidFill>
                <a:latin typeface="Arial" pitchFamily="34" charset="0"/>
                <a:cs typeface="Times New Roman" pitchFamily="18" charset="0"/>
              </a:rPr>
              <a:t>  </a:t>
            </a:r>
          </a:p>
          <a:p>
            <a:pPr lvl="1"/>
            <a:r>
              <a:rPr lang="en-US">
                <a:latin typeface="Arial" pitchFamily="34" charset="0"/>
                <a:cs typeface="Times New Roman" pitchFamily="18" charset="0"/>
              </a:rPr>
              <a:t>May provide entry-level or experienced workers through their placement services. </a:t>
            </a:r>
          </a:p>
          <a:p>
            <a:pPr lvl="1"/>
            <a:r>
              <a:rPr lang="en-US">
                <a:latin typeface="Arial" pitchFamily="34" charset="0"/>
                <a:cs typeface="Times New Roman" pitchFamily="18" charset="0"/>
              </a:rPr>
              <a:t>May also help companies establish cooperative education assignments and internships.</a:t>
            </a:r>
            <a:r>
              <a:rPr lang="en-US">
                <a:latin typeface="Arial" pitchFamily="34" charset="0"/>
              </a:rPr>
              <a:t> </a:t>
            </a:r>
          </a:p>
        </p:txBody>
      </p:sp>
      <p:graphicFrame>
        <p:nvGraphicFramePr>
          <p:cNvPr id="192516" name="Object 4"/>
          <p:cNvGraphicFramePr>
            <a:graphicFrameLocks noChangeAspect="1"/>
          </p:cNvGraphicFramePr>
          <p:nvPr/>
        </p:nvGraphicFramePr>
        <p:xfrm>
          <a:off x="6553200" y="4191000"/>
          <a:ext cx="2346325" cy="2474913"/>
        </p:xfrm>
        <a:graphic>
          <a:graphicData uri="http://schemas.openxmlformats.org/presentationml/2006/ole">
            <p:oleObj spid="_x0000_s184322" name="Clip" r:id="rId3" imgW="2346120" imgH="2474280" progId="MS_ClipArt_Gallery.5">
              <p:embed/>
            </p:oleObj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Recruiting Sources</a:t>
            </a:r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External searches</a:t>
            </a:r>
          </a:p>
          <a:p>
            <a:r>
              <a:rPr lang="en-US" b="1" i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Professional organizations:</a:t>
            </a:r>
            <a:r>
              <a:rPr lang="en-US" b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Publish rosters of vacancies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Placement services at meetings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Control the supply of prospective applicants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Professional organizations also include </a:t>
            </a:r>
            <a:r>
              <a:rPr lang="en-US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labor unions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/>
              <a:t> </a:t>
            </a:r>
          </a:p>
        </p:txBody>
      </p:sp>
      <p:graphicFrame>
        <p:nvGraphicFramePr>
          <p:cNvPr id="193540" name="Object 4"/>
          <p:cNvGraphicFramePr>
            <a:graphicFrameLocks noChangeAspect="1"/>
          </p:cNvGraphicFramePr>
          <p:nvPr/>
        </p:nvGraphicFramePr>
        <p:xfrm>
          <a:off x="6248400" y="5083175"/>
          <a:ext cx="2895600" cy="1774825"/>
        </p:xfrm>
        <a:graphic>
          <a:graphicData uri="http://schemas.openxmlformats.org/presentationml/2006/ole">
            <p:oleObj spid="_x0000_s185346" name="Clip" r:id="rId3" imgW="5554080" imgH="340488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Recruiting Sources</a:t>
            </a:r>
            <a:endParaRPr lang="en-US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7056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External searches</a:t>
            </a:r>
          </a:p>
          <a:p>
            <a:pPr>
              <a:lnSpc>
                <a:spcPct val="90000"/>
              </a:lnSpc>
            </a:pPr>
            <a:r>
              <a:rPr lang="en-US" b="1" i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Unsolicited applicants (Walk-ins):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May provide a stockpile of prospective applicants if there are no current openings.</a:t>
            </a:r>
            <a:r>
              <a:rPr lang="en-US"/>
              <a:t> </a:t>
            </a:r>
          </a:p>
          <a:p>
            <a:pPr>
              <a:lnSpc>
                <a:spcPct val="90000"/>
              </a:lnSpc>
            </a:pPr>
            <a:r>
              <a:rPr lang="en-US" b="1" i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Cyberspace Recruiting</a:t>
            </a:r>
            <a:r>
              <a:rPr lang="en-US" b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Nearly four out of five companies use the Internet to recruit employees.  Commercial job-posting services continue to grow. </a:t>
            </a:r>
          </a:p>
        </p:txBody>
      </p:sp>
      <p:pic>
        <p:nvPicPr>
          <p:cNvPr id="194564" name="Picture 4" descr="C:\Program Files\Common Files\Microsoft Shared\Clipart\cagcat50\BS0058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8813" y="5059363"/>
            <a:ext cx="2135187" cy="17986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Recruiting Sources</a:t>
            </a:r>
            <a:endParaRPr lang="en-US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Recruitment alternatives</a:t>
            </a:r>
            <a:r>
              <a:rPr lang="en-US" sz="2800" b="1"/>
              <a:t> </a:t>
            </a:r>
          </a:p>
          <a:p>
            <a:pPr>
              <a:lnSpc>
                <a:spcPct val="90000"/>
              </a:lnSpc>
            </a:pPr>
            <a:r>
              <a:rPr lang="en-US" sz="2800" b="1" i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Temporary help services</a:t>
            </a:r>
            <a:r>
              <a:rPr lang="en-US" sz="2800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Temporary employees</a:t>
            </a:r>
            <a:r>
              <a:rPr lang="en-US" sz="2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help organizations meet short-term fluctuations in HRM needs. 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Older workers can also provide high quality temporary help.</a:t>
            </a:r>
            <a:r>
              <a:rPr 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US" sz="2800" b="1" i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Employee leasing</a:t>
            </a:r>
            <a:r>
              <a:rPr lang="en-US" sz="2800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Trained workers are employed by a leasing company, which provides them to employers when needed for a flat fee. 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Typically remain with an organization for longer periods of time.</a:t>
            </a:r>
            <a:r>
              <a:rPr lang="en-US" sz="240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An Organizational Framework</a:t>
            </a:r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Corporate assessment</a:t>
            </a:r>
            <a:r>
              <a:rPr lang="en-US">
                <a:latin typeface="Arial" pitchFamily="34" charset="0"/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Gap or SWOT (Strengths-Weaknesses-Opportunities-Threats) analysis determines what is needed to meet objectives.</a:t>
            </a:r>
            <a:r>
              <a:rPr lang="en-US">
                <a:latin typeface="Arial" pitchFamily="34" charset="0"/>
              </a:rPr>
              <a:t> </a:t>
            </a:r>
          </a:p>
          <a:p>
            <a:pPr lvl="1"/>
            <a:r>
              <a:rPr lang="en-US" b="1">
                <a:latin typeface="Arial" pitchFamily="34" charset="0"/>
                <a:cs typeface="Times New Roman" pitchFamily="18" charset="0"/>
              </a:rPr>
              <a:t>Strengths</a:t>
            </a:r>
            <a:r>
              <a:rPr lang="en-US">
                <a:latin typeface="Arial" pitchFamily="34" charset="0"/>
                <a:cs typeface="Times New Roman" pitchFamily="18" charset="0"/>
              </a:rPr>
              <a:t> and </a:t>
            </a:r>
            <a:r>
              <a:rPr lang="en-US" b="1">
                <a:latin typeface="Arial" pitchFamily="34" charset="0"/>
                <a:cs typeface="Times New Roman" pitchFamily="18" charset="0"/>
              </a:rPr>
              <a:t>weaknesses</a:t>
            </a:r>
            <a:r>
              <a:rPr lang="en-US">
                <a:latin typeface="Arial" pitchFamily="34" charset="0"/>
                <a:cs typeface="Times New Roman" pitchFamily="18" charset="0"/>
              </a:rPr>
              <a:t> and core </a:t>
            </a:r>
            <a:r>
              <a:rPr lang="en-US" b="1">
                <a:latin typeface="Arial" pitchFamily="34" charset="0"/>
                <a:cs typeface="Times New Roman" pitchFamily="18" charset="0"/>
              </a:rPr>
              <a:t>competencies</a:t>
            </a:r>
            <a:r>
              <a:rPr lang="en-US">
                <a:latin typeface="Arial" pitchFamily="34" charset="0"/>
                <a:cs typeface="Times New Roman" pitchFamily="18" charset="0"/>
              </a:rPr>
              <a:t> are identified.</a:t>
            </a:r>
            <a:r>
              <a:rPr lang="en-US">
                <a:latin typeface="Arial" pitchFamily="34" charset="0"/>
              </a:rPr>
              <a:t> </a:t>
            </a:r>
          </a:p>
          <a:p>
            <a:pPr lvl="1"/>
            <a:r>
              <a:rPr lang="en-US">
                <a:latin typeface="Arial" pitchFamily="34" charset="0"/>
                <a:cs typeface="Times New Roman" pitchFamily="18" charset="0"/>
              </a:rPr>
              <a:t>HRM determines what knowledge, skills and abilities are needed by the organization’s human resources.</a:t>
            </a:r>
            <a:r>
              <a:rPr lang="en-US">
                <a:latin typeface="Arial" pitchFamily="34" charset="0"/>
              </a:rPr>
              <a:t> </a:t>
            </a:r>
          </a:p>
        </p:txBody>
      </p:sp>
      <p:graphicFrame>
        <p:nvGraphicFramePr>
          <p:cNvPr id="131078" name="Object 6"/>
          <p:cNvGraphicFramePr>
            <a:graphicFrameLocks noChangeAspect="1"/>
          </p:cNvGraphicFramePr>
          <p:nvPr/>
        </p:nvGraphicFramePr>
        <p:xfrm>
          <a:off x="6807200" y="4889500"/>
          <a:ext cx="2336800" cy="1968500"/>
        </p:xfrm>
        <a:graphic>
          <a:graphicData uri="http://schemas.openxmlformats.org/presentationml/2006/ole">
            <p:oleObj spid="_x0000_s131078" name="Clip" r:id="rId3" imgW="3573360" imgH="300924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Recruiting Sources</a:t>
            </a:r>
            <a:endParaRPr lang="en-US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Recruitment alternatives</a:t>
            </a:r>
            <a:r>
              <a:rPr lang="en-US"/>
              <a:t> </a:t>
            </a:r>
          </a:p>
          <a:p>
            <a:r>
              <a:rPr lang="en-US" b="1" i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Independent contractors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 specific work either on or off the company’s premises. 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Costs of regular employees (i.e. taxes and benefits costs) are not incurred. </a:t>
            </a:r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Meeting the Organization</a:t>
            </a:r>
            <a:endParaRPr lang="en-US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View getting a job as your job at the moment. </a:t>
            </a:r>
          </a:p>
          <a:p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Preparing Your Resume 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Use quality paper and easy to read type. 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Proofread carefully. 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Include volunteer experience. 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Use typical job description phraseology. </a:t>
            </a:r>
          </a:p>
          <a:p>
            <a:pPr lvl="1"/>
            <a:r>
              <a:rPr lang="en-US" sz="24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Use a cover letter to highlight your greatest strengths. </a:t>
            </a:r>
          </a:p>
          <a:p>
            <a:r>
              <a:rPr lang="en-US" sz="28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Don’t forget about networking as an excellent way of gaining access to an organization. </a:t>
            </a:r>
          </a:p>
          <a:p>
            <a:pPr>
              <a:buFontTx/>
              <a:buNone/>
            </a:pPr>
            <a:endParaRPr lang="en-US" sz="280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168964" name="Picture 4" descr="C:\Program Files\Common Files\Microsoft Shared\Clipart\cagcat50\BD0667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2438400"/>
            <a:ext cx="1792288" cy="1798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An Organizational Framework</a:t>
            </a:r>
            <a:endParaRPr lang="en-US"/>
          </a:p>
        </p:txBody>
      </p:sp>
      <p:pic>
        <p:nvPicPr>
          <p:cNvPr id="132100" name="Picture 4" descr="\\hb0.northamerica.wileynet.net\dkear$\My Documents\Projects\DeCenzo HRM 8e\Supplements\PPT\final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52600"/>
            <a:ext cx="7848600" cy="3108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Linking Organizational Strategy to Human Resource Planning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705600" cy="48768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Ensures that people are available to meet the requirements set during strategic planning. </a:t>
            </a:r>
          </a:p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Assessing current human resources </a:t>
            </a:r>
          </a:p>
          <a:p>
            <a:pPr lvl="1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 human resources inventory report summarizes information on current workers and their skills. </a:t>
            </a:r>
          </a:p>
        </p:txBody>
      </p:sp>
      <p:graphicFrame>
        <p:nvGraphicFramePr>
          <p:cNvPr id="129028" name="Object 4"/>
          <p:cNvGraphicFramePr>
            <a:graphicFrameLocks noChangeAspect="1"/>
          </p:cNvGraphicFramePr>
          <p:nvPr/>
        </p:nvGraphicFramePr>
        <p:xfrm>
          <a:off x="6477000" y="4953000"/>
          <a:ext cx="2438400" cy="1530350"/>
        </p:xfrm>
        <a:graphic>
          <a:graphicData uri="http://schemas.openxmlformats.org/presentationml/2006/ole">
            <p:oleObj spid="_x0000_s129028" name="Clip" r:id="rId3" imgW="4038840" imgH="253440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Linking Organizational Strategy to Human Resource Planning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6705600" cy="4876800"/>
          </a:xfrm>
        </p:spPr>
        <p:txBody>
          <a:bodyPr/>
          <a:lstStyle/>
          <a:p>
            <a:pPr lvl="1"/>
            <a:r>
              <a:rPr lang="en-US" sz="32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Human Resource Information Systems </a:t>
            </a:r>
            <a:r>
              <a:rPr lang="en-US" sz="32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(HRIS) are increasingly popular computerized  databases that contain important information abut employees.</a:t>
            </a:r>
            <a:endParaRPr lang="en-US" sz="3200"/>
          </a:p>
        </p:txBody>
      </p:sp>
      <p:pic>
        <p:nvPicPr>
          <p:cNvPr id="164869" name="Picture 5" descr="C:\Program Files\Common Files\Microsoft Shared\Clipart\cagcat50\BS0058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917950"/>
            <a:ext cx="2973388" cy="2505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Fundamentals of Human Resource Management 8e, DeCenzo and Robbins</a:t>
            </a: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Linking Organizational Strategy to Human Resource Planning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Assessing current human resources </a:t>
            </a:r>
          </a:p>
          <a:p>
            <a:pPr lvl="1"/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Succession planning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</a:p>
          <a:p>
            <a:pPr lvl="2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includes the development of </a:t>
            </a:r>
            <a:r>
              <a:rPr lang="en-US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replacement charts</a:t>
            </a:r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</a:p>
          <a:p>
            <a:pPr lvl="2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portray middle-to-upper level management positions that may become vacant in the near future </a:t>
            </a:r>
          </a:p>
          <a:p>
            <a:pPr lvl="2"/>
            <a:r>
              <a:rPr lang="en-US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lists information about individuals who might qualify to fill the positions </a:t>
            </a:r>
            <a:endParaRPr lang="en-US"/>
          </a:p>
        </p:txBody>
      </p:sp>
      <p:graphicFrame>
        <p:nvGraphicFramePr>
          <p:cNvPr id="154628" name="Object 4"/>
          <p:cNvGraphicFramePr>
            <a:graphicFrameLocks noChangeAspect="1"/>
          </p:cNvGraphicFramePr>
          <p:nvPr/>
        </p:nvGraphicFramePr>
        <p:xfrm>
          <a:off x="0" y="2590800"/>
          <a:ext cx="1663700" cy="3505200"/>
        </p:xfrm>
        <a:graphic>
          <a:graphicData uri="http://schemas.openxmlformats.org/presentationml/2006/ole">
            <p:oleObj spid="_x0000_s154628" name="Clip" r:id="rId3" imgW="520200" imgH="1094040" progId="MS_ClipArt_Gallery.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2481</Words>
  <Application>Microsoft Office PowerPoint</Application>
  <PresentationFormat>On-screen Show (4:3)</PresentationFormat>
  <Paragraphs>319</Paragraphs>
  <Slides>51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Times New Roman</vt:lpstr>
      <vt:lpstr>Arial</vt:lpstr>
      <vt:lpstr>Default Design</vt:lpstr>
      <vt:lpstr>Microsoft Clip Gallery</vt:lpstr>
      <vt:lpstr>Slide 1</vt:lpstr>
      <vt:lpstr>Introduction</vt:lpstr>
      <vt:lpstr>Introduction</vt:lpstr>
      <vt:lpstr>An Organizational Framework</vt:lpstr>
      <vt:lpstr>An Organizational Framework</vt:lpstr>
      <vt:lpstr>An Organizational Framework</vt:lpstr>
      <vt:lpstr>Linking Organizational Strategy to Human Resource Planning</vt:lpstr>
      <vt:lpstr>Linking Organizational Strategy to Human Resource Planning</vt:lpstr>
      <vt:lpstr>Linking Organizational Strategy to Human Resource Planning</vt:lpstr>
      <vt:lpstr>Linking Organizational Strategy to Human Resource Planning</vt:lpstr>
      <vt:lpstr>Linking Organizational Strategy to Human Resource Planning</vt:lpstr>
      <vt:lpstr>Linking Organizational Strategy to Human Resource Planning</vt:lpstr>
      <vt:lpstr>Linking Organizational Strategy to Human Resource Planning</vt:lpstr>
      <vt:lpstr>Linking Organizational Strategy to Human Resource Planning</vt:lpstr>
      <vt:lpstr>Linking Organizational Strategy to Human Resource Planning</vt:lpstr>
      <vt:lpstr>Linking Organizational Strategy to Human Resource Planning</vt:lpstr>
      <vt:lpstr>Job Analysis</vt:lpstr>
      <vt:lpstr>Job Analysis</vt:lpstr>
      <vt:lpstr>Job Analysis</vt:lpstr>
      <vt:lpstr>Job Analysis</vt:lpstr>
      <vt:lpstr>Job Analysis</vt:lpstr>
      <vt:lpstr>Job Analysis</vt:lpstr>
      <vt:lpstr>Job Analysis</vt:lpstr>
      <vt:lpstr>Job Analysis</vt:lpstr>
      <vt:lpstr>Job Analysis</vt:lpstr>
      <vt:lpstr>Job Analysis</vt:lpstr>
      <vt:lpstr>Job Analysis</vt:lpstr>
      <vt:lpstr>Slide 28</vt:lpstr>
      <vt:lpstr>Introduction</vt:lpstr>
      <vt:lpstr>Introduction</vt:lpstr>
      <vt:lpstr>Recruiting Goals</vt:lpstr>
      <vt:lpstr>Recruiting Goals</vt:lpstr>
      <vt:lpstr>Recruiting Goals</vt:lpstr>
      <vt:lpstr>Recruiting: A Global Perspective</vt:lpstr>
      <vt:lpstr>Recruiting: A Global Perspective</vt:lpstr>
      <vt:lpstr>Recruiting: A Global Perspective</vt:lpstr>
      <vt:lpstr>Recruiting Sources</vt:lpstr>
      <vt:lpstr>Recruiting Sources</vt:lpstr>
      <vt:lpstr>Recruiting Sources</vt:lpstr>
      <vt:lpstr>Recruiting Sources</vt:lpstr>
      <vt:lpstr>Recruiting Sources</vt:lpstr>
      <vt:lpstr>Recruiting Sources</vt:lpstr>
      <vt:lpstr>Recruiting Sources</vt:lpstr>
      <vt:lpstr>Recruiting Sources</vt:lpstr>
      <vt:lpstr>Recruiting Sources</vt:lpstr>
      <vt:lpstr>Recruiting Sources</vt:lpstr>
      <vt:lpstr>Recruiting Sources</vt:lpstr>
      <vt:lpstr>Recruiting Sources</vt:lpstr>
      <vt:lpstr>Recruiting Sources</vt:lpstr>
      <vt:lpstr>Recruiting Sources</vt:lpstr>
      <vt:lpstr>Meeting the Organization</vt:lpstr>
    </vt:vector>
  </TitlesOfParts>
  <Company>JWS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dkear</dc:creator>
  <cp:lastModifiedBy>sabari</cp:lastModifiedBy>
  <cp:revision>46</cp:revision>
  <dcterms:created xsi:type="dcterms:W3CDTF">2004-09-02T14:46:00Z</dcterms:created>
  <dcterms:modified xsi:type="dcterms:W3CDTF">2015-06-15T05:50:09Z</dcterms:modified>
</cp:coreProperties>
</file>