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78" r:id="rId2"/>
    <p:sldId id="281" r:id="rId3"/>
    <p:sldId id="282" r:id="rId4"/>
    <p:sldId id="283" r:id="rId5"/>
    <p:sldId id="307" r:id="rId6"/>
    <p:sldId id="284" r:id="rId7"/>
    <p:sldId id="315" r:id="rId8"/>
    <p:sldId id="314" r:id="rId9"/>
    <p:sldId id="308" r:id="rId10"/>
    <p:sldId id="285" r:id="rId11"/>
    <p:sldId id="286" r:id="rId12"/>
    <p:sldId id="287" r:id="rId13"/>
    <p:sldId id="288" r:id="rId14"/>
    <p:sldId id="289" r:id="rId15"/>
    <p:sldId id="290" r:id="rId16"/>
    <p:sldId id="316" r:id="rId17"/>
    <p:sldId id="312" r:id="rId18"/>
    <p:sldId id="291" r:id="rId19"/>
    <p:sldId id="293" r:id="rId20"/>
    <p:sldId id="294" r:id="rId21"/>
    <p:sldId id="295" r:id="rId22"/>
    <p:sldId id="317" r:id="rId23"/>
    <p:sldId id="297" r:id="rId24"/>
    <p:sldId id="298" r:id="rId25"/>
    <p:sldId id="299" r:id="rId26"/>
    <p:sldId id="300" r:id="rId27"/>
    <p:sldId id="309" r:id="rId28"/>
    <p:sldId id="310" r:id="rId29"/>
    <p:sldId id="311" r:id="rId30"/>
    <p:sldId id="301" r:id="rId31"/>
    <p:sldId id="302" r:id="rId32"/>
    <p:sldId id="303" r:id="rId33"/>
    <p:sldId id="304" r:id="rId34"/>
    <p:sldId id="313" r:id="rId35"/>
    <p:sldId id="305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  <p:sldId id="340" r:id="rId59"/>
    <p:sldId id="341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55" d="100"/>
          <a:sy n="55" d="100"/>
        </p:scale>
        <p:origin x="-9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16DBDC-1635-455E-82CE-03BE923F08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Socializing, Orienting, and Developing Employees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Purpose of New-Employee Orientation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Orientation may be done by the supervisor, the HRM staff or some combination. 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Formal or informal, depending on the size of the organization.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Covers such things as: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organization’s objectives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Philosophy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Procedures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Rules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HRM policies and benefits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Fellow employees</a:t>
            </a:r>
            <a:endParaRPr lang="en-US" sz="2400"/>
          </a:p>
        </p:txBody>
      </p:sp>
      <p:graphicFrame>
        <p:nvGraphicFramePr>
          <p:cNvPr id="246788" name="Object 4"/>
          <p:cNvGraphicFramePr>
            <a:graphicFrameLocks noChangeAspect="1"/>
          </p:cNvGraphicFramePr>
          <p:nvPr/>
        </p:nvGraphicFramePr>
        <p:xfrm>
          <a:off x="5130800" y="4572000"/>
          <a:ext cx="4013200" cy="1966913"/>
        </p:xfrm>
        <a:graphic>
          <a:graphicData uri="http://schemas.openxmlformats.org/presentationml/2006/ole">
            <p:oleObj spid="_x0000_s246788" name="Clip" r:id="rId3" imgW="5614560" imgH="27507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Purpose of New-Employee Orientation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Learning the Organization’s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Culture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Culture includes long-standing, often unwritten rules about what is appropriate behavior.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Socialized employees know how things are done, what matters, and which behaviors and perspectives are acceptable.</a:t>
            </a:r>
            <a:r>
              <a:rPr lang="en-US"/>
              <a:t> </a:t>
            </a:r>
          </a:p>
        </p:txBody>
      </p:sp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6273800" y="4308475"/>
          <a:ext cx="2870200" cy="2549525"/>
        </p:xfrm>
        <a:graphic>
          <a:graphicData uri="http://schemas.openxmlformats.org/presentationml/2006/ole">
            <p:oleObj spid="_x0000_s247812" name="Clip" r:id="rId3" imgW="2506320" imgH="2225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Purpose of New-Employee Orientation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010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CEO’s Role in Orientation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Senior management are often visible during the new employee orientation process.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CEOs can</a:t>
            </a:r>
            <a:r>
              <a:rPr lang="en-US" sz="280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Welcome employees.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 a vision for the company.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Introduce company culture -- what matters.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Convey that the company cares about employees.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Allay some new employee anxieties and help them to feel good about their job choice. </a:t>
            </a:r>
          </a:p>
        </p:txBody>
      </p:sp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7234238" y="2514600"/>
          <a:ext cx="1909762" cy="3314700"/>
        </p:xfrm>
        <a:graphic>
          <a:graphicData uri="http://schemas.openxmlformats.org/presentationml/2006/ole">
            <p:oleObj spid="_x0000_s248836" name="Clip" r:id="rId3" imgW="2643120" imgH="4587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Purpose of New-Employee Orientation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19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HRM’s Role in Orientation</a:t>
            </a:r>
            <a:r>
              <a:rPr lang="en-US" b="1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Arial" pitchFamily="34" charset="0"/>
                <a:cs typeface="Times New Roman" pitchFamily="18" charset="0"/>
              </a:rPr>
              <a:t>Coordinating Role</a:t>
            </a:r>
            <a:r>
              <a:rPr lang="en-US">
                <a:latin typeface="Arial" pitchFamily="34" charset="0"/>
                <a:cs typeface="Times New Roman" pitchFamily="18" charset="0"/>
              </a:rPr>
              <a:t>: HRM instructs new employees when and where to report; provides information about benefits choices.</a:t>
            </a:r>
            <a:r>
              <a:rPr lang="en-US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Arial" pitchFamily="34" charset="0"/>
                <a:cs typeface="Times New Roman" pitchFamily="18" charset="0"/>
              </a:rPr>
              <a:t>Participant Role</a:t>
            </a:r>
            <a:r>
              <a:rPr lang="en-US">
                <a:latin typeface="Arial" pitchFamily="34" charset="0"/>
                <a:cs typeface="Times New Roman" pitchFamily="18" charset="0"/>
              </a:rPr>
              <a:t>:  HRM offers its assistance for future employee needs (career guidance, training, etc.).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6400800" y="2743200"/>
          <a:ext cx="2743200" cy="2112963"/>
        </p:xfrm>
        <a:graphic>
          <a:graphicData uri="http://schemas.openxmlformats.org/presentationml/2006/ole">
            <p:oleObj spid="_x0000_s249860" name="Clip" r:id="rId3" imgW="4539600" imgH="3497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Training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Definitions</a:t>
            </a:r>
            <a:r>
              <a:rPr lang="en-US" b="1"/>
              <a:t> 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training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a learning experience designed to achieve a relatively permanent change in an individual that will improve the ability to perform on the job.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development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future-oriented training, focusing on the personal growth of the employee.</a:t>
            </a:r>
            <a:r>
              <a:rPr lang="en-US"/>
              <a:t> </a:t>
            </a:r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6172200" y="4919663"/>
          <a:ext cx="2971800" cy="1930400"/>
        </p:xfrm>
        <a:graphic>
          <a:graphicData uri="http://schemas.openxmlformats.org/presentationml/2006/ole">
            <p:oleObj spid="_x0000_s250884" name="Clip" r:id="rId3" imgW="2191680" imgH="1424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Training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Determining training needs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Specific training goals should be based on: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organization’s needs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type of work to be done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skills necessary to complete the work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Indicators of need for more training: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drops in productivity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increased rejects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inadequate job performance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rise in the number of accidents</a:t>
            </a:r>
          </a:p>
        </p:txBody>
      </p:sp>
      <p:graphicFrame>
        <p:nvGraphicFramePr>
          <p:cNvPr id="251908" name="Object 4"/>
          <p:cNvGraphicFramePr>
            <a:graphicFrameLocks noChangeAspect="1"/>
          </p:cNvGraphicFramePr>
          <p:nvPr/>
        </p:nvGraphicFramePr>
        <p:xfrm>
          <a:off x="6550025" y="3619500"/>
          <a:ext cx="2593975" cy="3238500"/>
        </p:xfrm>
        <a:graphic>
          <a:graphicData uri="http://schemas.openxmlformats.org/presentationml/2006/ole">
            <p:oleObj spid="_x0000_s251908" name="Clip" r:id="rId3" imgW="944280" imgH="11804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Training</a:t>
            </a: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8674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Determining training needs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value added by training must be considered versus the cost.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Training goals should be established that are tangible, verifiable, timely, and measurable.</a:t>
            </a:r>
          </a:p>
        </p:txBody>
      </p:sp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6248400" y="4075113"/>
          <a:ext cx="2895600" cy="2774950"/>
        </p:xfrm>
        <a:graphic>
          <a:graphicData uri="http://schemas.openxmlformats.org/presentationml/2006/ole">
            <p:oleObj spid="_x0000_s278532" name="Clip" r:id="rId3" imgW="762480" imgH="73044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Training</a:t>
            </a:r>
            <a:endParaRPr lang="en-US"/>
          </a:p>
        </p:txBody>
      </p:sp>
      <p:pic>
        <p:nvPicPr>
          <p:cNvPr id="274436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8469313" cy="339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Determining Training Needs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Training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</a:rPr>
              <a:t>On-the-job training methods</a:t>
            </a:r>
          </a:p>
          <a:p>
            <a:pPr lvl="1"/>
            <a:r>
              <a:rPr lang="en-US">
                <a:latin typeface="Arial" pitchFamily="34" charset="0"/>
              </a:rPr>
              <a:t>Job Rotation</a:t>
            </a:r>
          </a:p>
          <a:p>
            <a:pPr lvl="1"/>
            <a:r>
              <a:rPr lang="en-US">
                <a:latin typeface="Arial" pitchFamily="34" charset="0"/>
              </a:rPr>
              <a:t>Understudy Assignments</a:t>
            </a:r>
          </a:p>
          <a:p>
            <a:r>
              <a:rPr lang="en-US" b="1">
                <a:latin typeface="Arial" pitchFamily="34" charset="0"/>
              </a:rPr>
              <a:t>Off-the-job training methods</a:t>
            </a:r>
          </a:p>
          <a:p>
            <a:pPr lvl="1"/>
            <a:r>
              <a:rPr lang="en-US">
                <a:latin typeface="Arial" pitchFamily="34" charset="0"/>
              </a:rPr>
              <a:t>Classroom lectures</a:t>
            </a:r>
          </a:p>
          <a:p>
            <a:pPr lvl="1"/>
            <a:r>
              <a:rPr lang="en-US">
                <a:latin typeface="Arial" pitchFamily="34" charset="0"/>
              </a:rPr>
              <a:t>Films and videos</a:t>
            </a:r>
          </a:p>
          <a:p>
            <a:pPr lvl="1"/>
            <a:r>
              <a:rPr lang="en-US">
                <a:latin typeface="Arial" pitchFamily="34" charset="0"/>
              </a:rPr>
              <a:t>Simulation exercises</a:t>
            </a:r>
          </a:p>
          <a:p>
            <a:pPr lvl="1"/>
            <a:r>
              <a:rPr lang="en-US">
                <a:latin typeface="Arial" pitchFamily="34" charset="0"/>
              </a:rPr>
              <a:t>Vestibule training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5130800" y="4191000"/>
          <a:ext cx="4013200" cy="2251075"/>
        </p:xfrm>
        <a:graphic>
          <a:graphicData uri="http://schemas.openxmlformats.org/presentationml/2006/ole">
            <p:oleObj spid="_x0000_s252932" name="Clip" r:id="rId3" imgW="6667200" imgH="3741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Development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198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future-oriented set of activities is predominantly an educational process.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 employees, regardless of level, can benefit from the methods previously used to develop managerial personnel.</a:t>
            </a:r>
            <a:r>
              <a:rPr lang="en-US"/>
              <a:t> </a:t>
            </a:r>
          </a:p>
        </p:txBody>
      </p:sp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6248400" y="2209800"/>
          <a:ext cx="2568575" cy="4171950"/>
        </p:xfrm>
        <a:graphic>
          <a:graphicData uri="http://schemas.openxmlformats.org/presentationml/2006/ole">
            <p:oleObj spid="_x0000_s254980" name="Clip" r:id="rId3" imgW="3466800" imgH="56318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Socialization, training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are all used to help new employees adapt to their new organizations and become fully productive. </a:t>
            </a:r>
          </a:p>
          <a:p>
            <a:pPr marL="533400" indent="-5334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Ideally, employees will understand and accept the behaviors desired by the organization, and will be able to attain their own goals by exhibiting these behaviors.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Development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development methods</a:t>
            </a:r>
            <a:r>
              <a:rPr lang="en-US"/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Job rotation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involves moving employees to various positions in the organization to expand their skills, knowledge and abilities.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 i="1">
                <a:latin typeface="Arial" pitchFamily="34" charset="0"/>
                <a:cs typeface="Times New Roman" pitchFamily="18" charset="0"/>
              </a:rPr>
              <a:t>Assistant-to positions</a:t>
            </a:r>
            <a:r>
              <a:rPr lang="en-US">
                <a:latin typeface="Arial" pitchFamily="34" charset="0"/>
                <a:cs typeface="Times New Roman" pitchFamily="18" charset="0"/>
              </a:rPr>
              <a:t> allow employees with potential to work under and be coached by successful managers.</a:t>
            </a:r>
            <a:r>
              <a:rPr lang="en-US">
                <a:latin typeface="Arial" pitchFamily="34" charset="0"/>
              </a:rPr>
              <a:t> </a:t>
            </a:r>
            <a:endParaRPr lang="en-US"/>
          </a:p>
        </p:txBody>
      </p:sp>
      <p:graphicFrame>
        <p:nvGraphicFramePr>
          <p:cNvPr id="256004" name="Object 4"/>
          <p:cNvGraphicFramePr>
            <a:graphicFrameLocks noChangeAspect="1"/>
          </p:cNvGraphicFramePr>
          <p:nvPr/>
        </p:nvGraphicFramePr>
        <p:xfrm>
          <a:off x="6335713" y="3886200"/>
          <a:ext cx="2808287" cy="2933700"/>
        </p:xfrm>
        <a:graphic>
          <a:graphicData uri="http://schemas.openxmlformats.org/presentationml/2006/ole">
            <p:oleObj spid="_x0000_s256004" name="Clip" r:id="rId3" imgW="3244320" imgH="33908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Development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development methods</a:t>
            </a:r>
            <a:r>
              <a:rPr lang="en-US"/>
              <a:t> </a:t>
            </a:r>
          </a:p>
          <a:p>
            <a:pPr lvl="1"/>
            <a:r>
              <a:rPr lang="en-US" i="1">
                <a:latin typeface="Arial" pitchFamily="34" charset="0"/>
                <a:cs typeface="Times New Roman" pitchFamily="18" charset="0"/>
              </a:rPr>
              <a:t>Committee assignments</a:t>
            </a:r>
            <a:r>
              <a:rPr lang="en-US">
                <a:latin typeface="Arial" pitchFamily="34" charset="0"/>
                <a:cs typeface="Times New Roman" pitchFamily="18" charset="0"/>
              </a:rPr>
              <a:t> provide opportunities for: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decision-making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learning by watching others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 becoming more familiar with organizational members and problems</a:t>
            </a:r>
            <a:endParaRPr lang="en-US">
              <a:cs typeface="Times New Roman" pitchFamily="18" charset="0"/>
            </a:endParaRPr>
          </a:p>
          <a:p>
            <a:pPr lvl="1"/>
            <a:r>
              <a:rPr lang="en-US" i="1">
                <a:latin typeface="Arial" pitchFamily="34" charset="0"/>
                <a:cs typeface="Times New Roman" pitchFamily="18" charset="0"/>
              </a:rPr>
              <a:t>Lecture courses and seminars</a:t>
            </a:r>
            <a:r>
              <a:rPr lang="en-US">
                <a:latin typeface="Arial" pitchFamily="34" charset="0"/>
                <a:cs typeface="Times New Roman" pitchFamily="18" charset="0"/>
              </a:rPr>
              <a:t> benefit from today’s technology and are often offered in a distance learning format.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pic>
        <p:nvPicPr>
          <p:cNvPr id="257028" name="Picture 4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0238" y="1676400"/>
            <a:ext cx="3433762" cy="227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Development</a:t>
            </a:r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development methods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Simulations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include case studies, decision games and role plays and are intended to improve decision-making.</a:t>
            </a:r>
            <a:r>
              <a:rPr lang="en-US"/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Outdoor training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typically involves challenges which teach trainees the importance of teamwork. </a:t>
            </a:r>
          </a:p>
        </p:txBody>
      </p:sp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4876800" y="4141788"/>
          <a:ext cx="4013200" cy="2716212"/>
        </p:xfrm>
        <a:graphic>
          <a:graphicData uri="http://schemas.openxmlformats.org/presentationml/2006/ole">
            <p:oleObj spid="_x0000_s279557" name="Clip" r:id="rId3" imgW="826200" imgH="560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change?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 efforts support changes that are usually made in four areas: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organization’s systems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Technology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Processes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People</a:t>
            </a:r>
            <a:endParaRPr lang="en-US"/>
          </a:p>
        </p:txBody>
      </p:sp>
      <p:graphicFrame>
        <p:nvGraphicFramePr>
          <p:cNvPr id="259076" name="Object 4"/>
          <p:cNvGraphicFramePr>
            <a:graphicFrameLocks noChangeAspect="1"/>
          </p:cNvGraphicFramePr>
          <p:nvPr/>
        </p:nvGraphicFramePr>
        <p:xfrm>
          <a:off x="5181600" y="3770313"/>
          <a:ext cx="3556000" cy="2647950"/>
        </p:xfrm>
        <a:graphic>
          <a:graphicData uri="http://schemas.openxmlformats.org/presentationml/2006/ole">
            <p:oleObj spid="_x0000_s259076" name="Clip" r:id="rId3" imgW="5184360" imgH="38620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Two metaphors clarify the change process.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calm waters metaphor describes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unfreezing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the status quo,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a new state, and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refreezing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ensure that the change is permanent.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white-water rapids metaphor recognizes today’s business environment which is less stable and not as predictable.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 Methods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Organizational development facilitates long-term organization-wide changes.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OD techniques include: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survey feedback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process consultation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team building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intergroup development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5410200" y="4419600"/>
          <a:ext cx="3429000" cy="2151063"/>
        </p:xfrm>
        <a:graphic>
          <a:graphicData uri="http://schemas.openxmlformats.org/presentationml/2006/ole">
            <p:oleObj spid="_x0000_s261124" name="Clip" r:id="rId3" imgW="4038840" imgH="253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553200" cy="4876800"/>
          </a:xfrm>
        </p:spPr>
        <p:txBody>
          <a:bodyPr/>
          <a:lstStyle/>
          <a:p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Survey feedback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assesses organizational members’ perceptions and attitudes.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summarized data are used to identify problems and clarify issues so that commitments to action can be made.</a:t>
            </a:r>
            <a:r>
              <a:rPr lang="en-US"/>
              <a:t> </a:t>
            </a:r>
          </a:p>
        </p:txBody>
      </p:sp>
      <p:graphicFrame>
        <p:nvGraphicFramePr>
          <p:cNvPr id="262148" name="Object 4"/>
          <p:cNvGraphicFramePr>
            <a:graphicFrameLocks noChangeAspect="1"/>
          </p:cNvGraphicFramePr>
          <p:nvPr/>
        </p:nvGraphicFramePr>
        <p:xfrm>
          <a:off x="7032625" y="3802063"/>
          <a:ext cx="2111375" cy="3048000"/>
        </p:xfrm>
        <a:graphic>
          <a:graphicData uri="http://schemas.openxmlformats.org/presentationml/2006/ole">
            <p:oleObj spid="_x0000_s262148" name="Clip" r:id="rId3" imgW="2353680" imgH="3396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477000" cy="4876800"/>
          </a:xfrm>
        </p:spPr>
        <p:txBody>
          <a:bodyPr/>
          <a:lstStyle/>
          <a:p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Process consultation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uses outside consultants to help organizational members perceive, understand, and act upon process events.</a:t>
            </a:r>
            <a:r>
              <a:rPr lang="en-US"/>
              <a:t> 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5334000" y="3505200"/>
          <a:ext cx="3352800" cy="3055938"/>
        </p:xfrm>
        <a:graphic>
          <a:graphicData uri="http://schemas.openxmlformats.org/presentationml/2006/ole">
            <p:oleObj spid="_x0000_s271364" name="Clip" r:id="rId3" imgW="1793520" imgH="1635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239000" cy="4876800"/>
          </a:xfrm>
        </p:spPr>
        <p:txBody>
          <a:bodyPr/>
          <a:lstStyle/>
          <a:p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Team building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may include: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 setting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development of interpersonal relationships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clarification of roles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team process analysis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Team building attempts to increase trust, openness, and team functioning.</a:t>
            </a:r>
            <a:r>
              <a:rPr lang="en-US"/>
              <a:t> </a:t>
            </a:r>
          </a:p>
        </p:txBody>
      </p:sp>
      <p:graphicFrame>
        <p:nvGraphicFramePr>
          <p:cNvPr id="272388" name="Object 4"/>
          <p:cNvGraphicFramePr>
            <a:graphicFrameLocks noChangeAspect="1"/>
          </p:cNvGraphicFramePr>
          <p:nvPr/>
        </p:nvGraphicFramePr>
        <p:xfrm>
          <a:off x="6019800" y="2895600"/>
          <a:ext cx="2667000" cy="1673225"/>
        </p:xfrm>
        <a:graphic>
          <a:graphicData uri="http://schemas.openxmlformats.org/presentationml/2006/ole">
            <p:oleObj spid="_x0000_s272388" name="Clip" r:id="rId3" imgW="4038840" imgH="253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Organization Development</a:t>
            </a:r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4770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Learning Organization</a:t>
            </a: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Values continued learning and believes a competitive advantage can be gained from it.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Characterized by: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capacity to continuously adapt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employees continually acquire and share new knowledge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collaboration across functional specialties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teams are an important feature </a:t>
            </a:r>
          </a:p>
        </p:txBody>
      </p:sp>
      <p:graphicFrame>
        <p:nvGraphicFramePr>
          <p:cNvPr id="273412" name="Object 4"/>
          <p:cNvGraphicFramePr>
            <a:graphicFrameLocks noChangeAspect="1"/>
          </p:cNvGraphicFramePr>
          <p:nvPr/>
        </p:nvGraphicFramePr>
        <p:xfrm>
          <a:off x="6324600" y="4343400"/>
          <a:ext cx="2590800" cy="2260600"/>
        </p:xfrm>
        <a:graphic>
          <a:graphicData uri="http://schemas.openxmlformats.org/presentationml/2006/ole">
            <p:oleObj spid="_x0000_s273412" name="Clip" r:id="rId3" imgW="397440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6294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Socialization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process of adaptation to a new work role.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Adjustments must be made whenever individuals change jobs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most profound adjustment occurs when an individual first enters an organization.</a:t>
            </a:r>
            <a:r>
              <a:rPr lang="en-US"/>
              <a:t> </a:t>
            </a:r>
          </a:p>
        </p:txBody>
      </p:sp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6783388" y="3810000"/>
          <a:ext cx="2070100" cy="3048000"/>
        </p:xfrm>
        <a:graphic>
          <a:graphicData uri="http://schemas.openxmlformats.org/presentationml/2006/ole">
            <p:oleObj spid="_x0000_s243716" name="Clip" r:id="rId3" imgW="2793960" imgH="4113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Evaluating Training and Development Effectiveness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Evaluating Training Programs: 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Typically, employee and manager opinions are used,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These opinions or reactions are not necessarily valid measures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Influenced by things like difficulty, entertainment value or personality of the instructor. 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Performance-based measures (benefits gained) are better indicators of training’s cost-effectiveness.</a:t>
            </a:r>
            <a:endParaRPr lang="en-US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Evaluating Training and Development Effectiveness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Performance-Based Evaluation Measures</a:t>
            </a:r>
            <a:r>
              <a:rPr lang="en-US"/>
              <a:t>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Post-training performance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Employees’ on-the-job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performance is assessed after training.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Pre-post-training performance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.  Employee’s job performance is assessed both before and after training, to determine whether a change has taken place. 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Evaluating Training and Development Effectiveness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Performance-Based Evaluation Measures</a:t>
            </a:r>
            <a:r>
              <a:rPr lang="en-US"/>
              <a:t> 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Pre-post-training performance with control group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Compares the pre-post-training results of the trained group with the concurrent job performance of a control group, which does not undergo instruction.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Used to control for factors other than training which may affect job performance.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International Training and Development Issues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198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Cross-Cultural Training</a:t>
            </a:r>
            <a:r>
              <a:rPr lang="en-US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Necessary for expatriate managers and their families: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before assignments (to learn language and culture)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during, and after foreign assignments (to adjust to changes back home).</a:t>
            </a:r>
            <a:r>
              <a:rPr lang="en-US"/>
              <a:t> </a:t>
            </a:r>
          </a:p>
        </p:txBody>
      </p:sp>
      <p:pic>
        <p:nvPicPr>
          <p:cNvPr id="266244" name="Picture 4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90963"/>
            <a:ext cx="2971800" cy="295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International Training and Development Issues</a:t>
            </a: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Cross-cultural training is more than language training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Involves learning about the culture’s: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Politics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Economy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Religion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 climate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Business practices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 involve role playing, simulations and immersion in the culture.</a:t>
            </a:r>
          </a:p>
        </p:txBody>
      </p:sp>
      <p:pic>
        <p:nvPicPr>
          <p:cNvPr id="275460" name="Picture 4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90800"/>
            <a:ext cx="2362200" cy="235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International Training and Development Issues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Development	</a:t>
            </a:r>
            <a:r>
              <a:rPr lang="en-US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Often, organizations do not do a good job of planning for the return of overseas managers.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Leads to the managers’ being frustrated</a:t>
            </a:r>
            <a:endParaRPr lang="en-US"/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Returning expatriates can: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 assigned a domestic position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prepare for a new overseas assignment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retire or be terminated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Managing Careers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715000" cy="4876800"/>
          </a:xfrm>
        </p:spPr>
        <p:txBody>
          <a:bodyPr/>
          <a:lstStyle/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Traditionally, career development referred to programs offered by organizations to help employees advance within the organization.</a:t>
            </a:r>
          </a:p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Today, each individual must take responsibility for his or her career.  </a:t>
            </a: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6010275" y="3654425"/>
          <a:ext cx="3133725" cy="3203575"/>
        </p:xfrm>
        <a:graphic>
          <a:graphicData uri="http://schemas.openxmlformats.org/presentationml/2006/ole">
            <p:oleObj spid="_x0000_s280578" name="Clip" r:id="rId3" imgW="2571120" imgH="2628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Organizations now focus on matching the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career needs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of employees with the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requirements of the organization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While many organizations still invest in their employees, they don’t offer career security and they can’t meet the needs of everyone in a diverse workforce.</a:t>
            </a:r>
          </a:p>
        </p:txBody>
      </p:sp>
      <p:graphicFrame>
        <p:nvGraphicFramePr>
          <p:cNvPr id="280580" name="Object 4"/>
          <p:cNvGraphicFramePr>
            <a:graphicFrameLocks noChangeAspect="1"/>
          </p:cNvGraphicFramePr>
          <p:nvPr/>
        </p:nvGraphicFramePr>
        <p:xfrm>
          <a:off x="6629400" y="3429000"/>
          <a:ext cx="2514600" cy="1936750"/>
        </p:xfrm>
        <a:graphic>
          <a:graphicData uri="http://schemas.openxmlformats.org/presentationml/2006/ole">
            <p:oleObj spid="_x0000_s281602" name="Clip" r:id="rId3" imgW="4539600" imgH="3497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7724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Definition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Pattern of work-related experiences that span the course of a person’s life.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Reflects any work, paid or unpaid.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Broad definition helpful in today’s work environment where employees and organizations have diverse needs.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81604" name="Object 4"/>
          <p:cNvGraphicFramePr>
            <a:graphicFrameLocks noChangeAspect="1"/>
          </p:cNvGraphicFramePr>
          <p:nvPr/>
        </p:nvGraphicFramePr>
        <p:xfrm>
          <a:off x="304800" y="3048000"/>
          <a:ext cx="1663700" cy="3505200"/>
        </p:xfrm>
        <a:graphic>
          <a:graphicData uri="http://schemas.openxmlformats.org/presentationml/2006/ole">
            <p:oleObj spid="_x0000_s282626" name="Clip" r:id="rId3" imgW="520200" imgH="1094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assumptions of employee socialization: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Socialization strongly influences employee performance and organizational stability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Provides information on how to do the job and ensuring organizational fit.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New members suffer from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anxiety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which motivates them to learn the values and norms of the organization.  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705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 versus Organizational Perspective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Organizational career planning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Developing career ladders, tracking careers, providing opportunities for development.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 career development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Helping employees identify their goals and steps to achieve them.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82628" name="Object 4"/>
          <p:cNvGraphicFramePr>
            <a:graphicFrameLocks noChangeAspect="1"/>
          </p:cNvGraphicFramePr>
          <p:nvPr/>
        </p:nvGraphicFramePr>
        <p:xfrm>
          <a:off x="6219825" y="3886200"/>
          <a:ext cx="2924175" cy="2192338"/>
        </p:xfrm>
        <a:graphic>
          <a:graphicData uri="http://schemas.openxmlformats.org/presentationml/2006/ole">
            <p:oleObj spid="_x0000_s283650" name="Clip" r:id="rId3" imgW="2923920" imgH="219240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Career Development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versus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Development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Career development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looks at the long-term career effectiveness and success of organizational personnel.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training and development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focuses on performance in the immediate or intermediate time frames.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/>
        </p:nvGraphicFramePr>
        <p:xfrm>
          <a:off x="6096000" y="4884738"/>
          <a:ext cx="3403600" cy="1973262"/>
        </p:xfrm>
        <a:graphic>
          <a:graphicData uri="http://schemas.openxmlformats.org/presentationml/2006/ole">
            <p:oleObj spid="_x0000_s284674" name="Clip" r:id="rId3" imgW="7002000" imgH="40604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81800" cy="487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Value for the Organization</a:t>
            </a:r>
            <a:r>
              <a:rPr lang="en-US" sz="2800" b="1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Ensures needed talent will be available.</a:t>
            </a:r>
            <a:r>
              <a:rPr lang="en-US" sz="2400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Improves the organization's ability to attract and retain talented employees.</a:t>
            </a:r>
            <a:r>
              <a:rPr lang="en-US" sz="2400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Ensures that minorities and women get opportunities for growth and development.</a:t>
            </a:r>
            <a:r>
              <a:rPr lang="en-US" sz="2400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Reduces employee frustration.</a:t>
            </a:r>
            <a:r>
              <a:rPr lang="en-US" sz="2400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Enhances cultural diversity.</a:t>
            </a:r>
            <a:r>
              <a:rPr lang="en-US" sz="2400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Promotes organizational goodwill.</a:t>
            </a:r>
            <a:r>
              <a:rPr lang="en-US" sz="2400"/>
              <a:t> </a:t>
            </a:r>
          </a:p>
        </p:txBody>
      </p:sp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6443663" y="4152900"/>
          <a:ext cx="2700337" cy="2705100"/>
        </p:xfrm>
        <a:graphic>
          <a:graphicData uri="http://schemas.openxmlformats.org/presentationml/2006/ole">
            <p:oleObj spid="_x0000_s285698" name="Clip" r:id="rId3" imgW="3452400" imgH="34585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198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Value for the Individual</a:t>
            </a:r>
            <a:r>
              <a:rPr lang="en-US" sz="2800" b="1"/>
              <a:t>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Individuals’ </a:t>
            </a: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external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career success is measured by criteria such as: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progression up the hierarchy, type of occupation, long-term commitment, and  income.</a:t>
            </a:r>
            <a:r>
              <a:rPr lang="en-US" sz="2400"/>
              <a:t> </a:t>
            </a:r>
          </a:p>
          <a:p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Internal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career success is measured by the meaningfulness of one’s work and achievement of personal life goals.</a:t>
            </a:r>
            <a:r>
              <a:rPr lang="en-US" sz="2800"/>
              <a:t> </a:t>
            </a:r>
          </a:p>
        </p:txBody>
      </p:sp>
      <p:graphicFrame>
        <p:nvGraphicFramePr>
          <p:cNvPr id="300037" name="Object 5"/>
          <p:cNvGraphicFramePr>
            <a:graphicFrameLocks noChangeAspect="1"/>
          </p:cNvGraphicFramePr>
          <p:nvPr/>
        </p:nvGraphicFramePr>
        <p:xfrm>
          <a:off x="6573838" y="1447800"/>
          <a:ext cx="2344737" cy="2514600"/>
        </p:xfrm>
        <a:graphic>
          <a:graphicData uri="http://schemas.openxmlformats.org/presentationml/2006/ole">
            <p:oleObj spid="_x0000_s286722" name="Clip" r:id="rId3" imgW="1079640" imgH="11581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Mentoring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and 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Coaching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Effective </a:t>
            </a: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coaches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give guidance through direction, advice, criticism, and suggestion in an attempt to aid the employee’s growth.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Mentors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are typically senior-level employees who: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support younger employees by vouching for them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answering for them in the “highest circles”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introducing them to others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advising and guiding them through the corporate system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What is a Career?</a:t>
            </a:r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Mentoring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and 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Coaching</a:t>
            </a:r>
            <a:r>
              <a:rPr lang="en-US" sz="2800"/>
              <a:t>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Disadvantages include: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tendencies to perpetuate current styles and practices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reliance on the coach’s ability to be a good teacher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Considerations for organizations: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coaching between employees who do not have a reporting relationship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ways to effectively implement cross-gender mentoring</a:t>
            </a:r>
          </a:p>
        </p:txBody>
      </p:sp>
      <p:graphicFrame>
        <p:nvGraphicFramePr>
          <p:cNvPr id="302084" name="Object 4"/>
          <p:cNvGraphicFramePr>
            <a:graphicFrameLocks noChangeAspect="1"/>
          </p:cNvGraphicFramePr>
          <p:nvPr/>
        </p:nvGraphicFramePr>
        <p:xfrm>
          <a:off x="5943600" y="914400"/>
          <a:ext cx="3200400" cy="1568450"/>
        </p:xfrm>
        <a:graphic>
          <a:graphicData uri="http://schemas.openxmlformats.org/presentationml/2006/ole">
            <p:oleObj spid="_x0000_s287746" name="Clip" r:id="rId3" imgW="5614560" imgH="27507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Traditional Career Stages</a:t>
            </a:r>
            <a:endParaRPr lang="en-US"/>
          </a:p>
        </p:txBody>
      </p:sp>
      <p:pic>
        <p:nvPicPr>
          <p:cNvPr id="304132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9144000" cy="3938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555625" y="1592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Traditional Career Stages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172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Exploration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Includes school and early work experiences, such as internships.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Involves: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trying out different fields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discovering likes and dislikes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forming attitudes toward work and social relationship patterns</a:t>
            </a:r>
          </a:p>
        </p:txBody>
      </p:sp>
      <p:graphicFrame>
        <p:nvGraphicFramePr>
          <p:cNvPr id="284676" name="Object 4"/>
          <p:cNvGraphicFramePr>
            <a:graphicFrameLocks noChangeAspect="1"/>
          </p:cNvGraphicFramePr>
          <p:nvPr/>
        </p:nvGraphicFramePr>
        <p:xfrm>
          <a:off x="6553200" y="4191000"/>
          <a:ext cx="2346325" cy="2474913"/>
        </p:xfrm>
        <a:graphic>
          <a:graphicData uri="http://schemas.openxmlformats.org/presentationml/2006/ole">
            <p:oleObj spid="_x0000_s288770" name="Clip" r:id="rId3" imgW="2346120" imgH="247428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Traditional Career Stages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Establishment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Includes: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search for work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getting first job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getting evidence of “success” or “failure”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Takes time and energy to find a “niche” and to “make your mark”. </a:t>
            </a:r>
          </a:p>
        </p:txBody>
      </p:sp>
      <p:graphicFrame>
        <p:nvGraphicFramePr>
          <p:cNvPr id="285700" name="Object 4"/>
          <p:cNvGraphicFramePr>
            <a:graphicFrameLocks noChangeAspect="1"/>
          </p:cNvGraphicFramePr>
          <p:nvPr/>
        </p:nvGraphicFramePr>
        <p:xfrm>
          <a:off x="5257800" y="1600200"/>
          <a:ext cx="3505200" cy="1906588"/>
        </p:xfrm>
        <a:graphic>
          <a:graphicData uri="http://schemas.openxmlformats.org/presentationml/2006/ole">
            <p:oleObj spid="_x0000_s289794" name="Clip" r:id="rId3" imgW="5349600" imgH="29113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Traditional Career Stages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447800"/>
            <a:ext cx="6172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Mid-Career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Challenged to remain productive at work.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may: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continue to grow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plateau (stay competent but not ambitious)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deteriorate </a:t>
            </a:r>
          </a:p>
        </p:txBody>
      </p:sp>
      <p:pic>
        <p:nvPicPr>
          <p:cNvPr id="286724" name="Picture 4" descr="C:\Program Files\Common Files\Microsoft Shared\Clipart\cagcat50\BD0551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3363913" cy="3614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assumptions of employee socialization: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Socialization is influenced by subtle and less subtle statements and behaviors exhibited by colleagues, management, employees, clients and others.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Individuals adjust to new situations in remarkably similar ways.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All new employees go through a settling-in period. 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6400800" y="4832350"/>
          <a:ext cx="2489200" cy="1762125"/>
        </p:xfrm>
        <a:graphic>
          <a:graphicData uri="http://schemas.openxmlformats.org/presentationml/2006/ole">
            <p:oleObj spid="_x0000_s269316" name="Clip" r:id="rId3" imgW="984600" imgH="6973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Traditional Career Stages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391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Late career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Successful “elder states persons” can enjoy being respected for their judgment.  Good resource for teaching others.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Those who have declined may experience job insecurity.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Plateauing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is expected; life off the job increases in importance.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87748" name="Object 4"/>
          <p:cNvGraphicFramePr>
            <a:graphicFrameLocks noChangeAspect="1"/>
          </p:cNvGraphicFramePr>
          <p:nvPr/>
        </p:nvGraphicFramePr>
        <p:xfrm>
          <a:off x="6781800" y="4038600"/>
          <a:ext cx="2590800" cy="2544763"/>
        </p:xfrm>
        <a:graphic>
          <a:graphicData uri="http://schemas.openxmlformats.org/presentationml/2006/ole">
            <p:oleObj spid="_x0000_s290818" name="Clip" r:id="rId3" imgW="533520" imgH="524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Traditional Career Stages</a:t>
            </a:r>
            <a:endParaRPr lang="en-US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172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Decline (Late Stage)</a:t>
            </a:r>
            <a:r>
              <a:rPr lang="en-US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May be most difficult for those who were most successful at earlier stages.</a:t>
            </a:r>
            <a:r>
              <a:rPr lang="en-US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Today’s longer life spans and legal protections for older workers open the possibility for continued work contributions, either paid or volunteer.</a:t>
            </a:r>
            <a:r>
              <a:rPr lang="en-US"/>
              <a:t> </a:t>
            </a:r>
          </a:p>
        </p:txBody>
      </p:sp>
      <p:graphicFrame>
        <p:nvGraphicFramePr>
          <p:cNvPr id="303108" name="Object 4"/>
          <p:cNvGraphicFramePr>
            <a:graphicFrameLocks noChangeAspect="1"/>
          </p:cNvGraphicFramePr>
          <p:nvPr/>
        </p:nvGraphicFramePr>
        <p:xfrm>
          <a:off x="6811963" y="2743200"/>
          <a:ext cx="2332037" cy="2857500"/>
        </p:xfrm>
        <a:graphic>
          <a:graphicData uri="http://schemas.openxmlformats.org/presentationml/2006/ole">
            <p:oleObj spid="_x0000_s291842" name="Clip" r:id="rId3" imgW="3209040" imgH="39322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Good career choice outcomes provide positive self-concept and opportunity to do work we think is important.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88772" name="Object 4"/>
          <p:cNvGraphicFramePr>
            <a:graphicFrameLocks noChangeAspect="1"/>
          </p:cNvGraphicFramePr>
          <p:nvPr/>
        </p:nvGraphicFramePr>
        <p:xfrm>
          <a:off x="2362200" y="3276600"/>
          <a:ext cx="4648200" cy="2917825"/>
        </p:xfrm>
        <a:graphic>
          <a:graphicData uri="http://schemas.openxmlformats.org/presentationml/2006/ole">
            <p:oleObj spid="_x0000_s292866" name="Clip" r:id="rId3" imgW="4038840" imgH="253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Holland Vocational Preferences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Three major components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People have varying occupational preferences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If you think your work is important, you will be a more productive employee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You will have more in common with people who have similar  interest patterns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49530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Holland Vocational Preferences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Model identifies six vocational themes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Realistic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Investigative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Artistic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Social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Enterprising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Conventional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0820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4079875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Holland Vocational Preferences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Preferences can be matched to work environments; for example, social-enterprising-conventional preference structure matches career ladder in large bureaucracy.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Schein Anchors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Personal value clusters determine what is important to individuals.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technical-functional competence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managerial competence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security-stability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creativity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autonomy-independence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Success of person-job match determines individual’s fit with the job.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6648450" y="2667000"/>
          <a:ext cx="2255838" cy="3009900"/>
        </p:xfrm>
        <a:graphic>
          <a:graphicData uri="http://schemas.openxmlformats.org/presentationml/2006/ole">
            <p:oleObj spid="_x0000_s293890" name="Clip" r:id="rId3" imgW="528120" imgH="7038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Jung and the Myers-Briggs Typologies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Four personality dimensions: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Extraversion-Introversion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Sensing-Intuitive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Thinking-Feeling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Judging-Perceiving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Career Choices and Preferences</a:t>
            </a:r>
            <a:endParaRPr lang="en-US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Jung and the Myers-Briggs Typologies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Assessed by the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Myers-Briggs Type Indicator (MBTI)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and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identify 16 different personality types.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characteristics can be matched to individual preferences.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/>
          </a:p>
        </p:txBody>
      </p:sp>
      <p:graphicFrame>
        <p:nvGraphicFramePr>
          <p:cNvPr id="306180" name="Object 4"/>
          <p:cNvGraphicFramePr>
            <a:graphicFrameLocks noChangeAspect="1"/>
          </p:cNvGraphicFramePr>
          <p:nvPr/>
        </p:nvGraphicFramePr>
        <p:xfrm>
          <a:off x="6172200" y="4275138"/>
          <a:ext cx="2555875" cy="2582862"/>
        </p:xfrm>
        <a:graphic>
          <a:graphicData uri="http://schemas.openxmlformats.org/presentationml/2006/ole">
            <p:oleObj spid="_x0000_s294914" name="Clip" r:id="rId3" imgW="652320" imgH="659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Enhancing Your Career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individual holds primary responsibility for his/her career.  Suggestions on how to do that are: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93892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24200"/>
            <a:ext cx="7165975" cy="332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562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Socialization Process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Prearrival stage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Individuals arrive with a set of values, attitudes and expectations which they have developed from previous experience and the selection process.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6324600" y="2057400"/>
          <a:ext cx="2162175" cy="4171950"/>
        </p:xfrm>
        <a:graphic>
          <a:graphicData uri="http://schemas.openxmlformats.org/presentationml/2006/ole">
            <p:oleObj spid="_x0000_s245764" name="Clip" r:id="rId3" imgW="2766600" imgH="53402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447800"/>
            <a:ext cx="5410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Socialization Process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Encounter stage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Individuals discover how well their expectations match realities within the organization.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Where differences exist, socialization occurs to imbue the employee with the organization’s standards.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77508" name="Object 4"/>
          <p:cNvGraphicFramePr>
            <a:graphicFrameLocks noChangeAspect="1"/>
          </p:cNvGraphicFramePr>
          <p:nvPr/>
        </p:nvGraphicFramePr>
        <p:xfrm>
          <a:off x="304800" y="3276600"/>
          <a:ext cx="2938463" cy="3105150"/>
        </p:xfrm>
        <a:graphic>
          <a:graphicData uri="http://schemas.openxmlformats.org/presentationml/2006/ole">
            <p:oleObj spid="_x0000_s277508" name="Clip" r:id="rId3" imgW="1007280" imgH="1064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Socialization Process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Metamorphosis stage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Individuals have adapted to the organization, feel accepted and know what is expected of them.</a:t>
            </a:r>
          </a:p>
        </p:txBody>
      </p:sp>
      <p:graphicFrame>
        <p:nvGraphicFramePr>
          <p:cNvPr id="276484" name="Object 4"/>
          <p:cNvGraphicFramePr>
            <a:graphicFrameLocks noChangeAspect="1"/>
          </p:cNvGraphicFramePr>
          <p:nvPr/>
        </p:nvGraphicFramePr>
        <p:xfrm>
          <a:off x="4876800" y="3886200"/>
          <a:ext cx="4013200" cy="2611438"/>
        </p:xfrm>
        <a:graphic>
          <a:graphicData uri="http://schemas.openxmlformats.org/presentationml/2006/ole">
            <p:oleObj spid="_x0000_s276484" name="Clip" r:id="rId3" imgW="7048080" imgH="45856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Insider-Outsider Passage</a:t>
            </a:r>
            <a:endParaRPr lang="en-US"/>
          </a:p>
        </p:txBody>
      </p:sp>
      <p:pic>
        <p:nvPicPr>
          <p:cNvPr id="270340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467600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A Socialization Process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2663</Words>
  <Application>Microsoft Office PowerPoint</Application>
  <PresentationFormat>On-screen Show (4:3)</PresentationFormat>
  <Paragraphs>377</Paragraphs>
  <Slides>59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Times New Roman</vt:lpstr>
      <vt:lpstr>Arial</vt:lpstr>
      <vt:lpstr>Default Design</vt:lpstr>
      <vt:lpstr>Microsoft Clip Gallery</vt:lpstr>
      <vt:lpstr>Slide 1</vt:lpstr>
      <vt:lpstr>Introduction</vt:lpstr>
      <vt:lpstr>The Insider-Outsider Passage</vt:lpstr>
      <vt:lpstr>The Insider-Outsider Passage</vt:lpstr>
      <vt:lpstr>The Insider-Outsider Passage</vt:lpstr>
      <vt:lpstr>The Insider-Outsider Passage</vt:lpstr>
      <vt:lpstr>The Insider-Outsider Passage</vt:lpstr>
      <vt:lpstr>The Insider-Outsider Passage</vt:lpstr>
      <vt:lpstr>The Insider-Outsider Passage</vt:lpstr>
      <vt:lpstr>The Purpose of New-Employee Orientation</vt:lpstr>
      <vt:lpstr>The Purpose of New-Employee Orientation</vt:lpstr>
      <vt:lpstr>The Purpose of New-Employee Orientation</vt:lpstr>
      <vt:lpstr>The Purpose of New-Employee Orientation</vt:lpstr>
      <vt:lpstr>Employee Training</vt:lpstr>
      <vt:lpstr>Employee Training</vt:lpstr>
      <vt:lpstr>Employee Training</vt:lpstr>
      <vt:lpstr>Employee Training</vt:lpstr>
      <vt:lpstr>Employee Training</vt:lpstr>
      <vt:lpstr>Employee Development</vt:lpstr>
      <vt:lpstr>Employee Development</vt:lpstr>
      <vt:lpstr>Employee Development</vt:lpstr>
      <vt:lpstr>Employee Development</vt:lpstr>
      <vt:lpstr>Organization Development</vt:lpstr>
      <vt:lpstr>Organization Development</vt:lpstr>
      <vt:lpstr>Organization Development</vt:lpstr>
      <vt:lpstr>Organization Development</vt:lpstr>
      <vt:lpstr>Organization Development</vt:lpstr>
      <vt:lpstr>Organization Development</vt:lpstr>
      <vt:lpstr>Organization Development</vt:lpstr>
      <vt:lpstr>Evaluating Training and Development Effectiveness</vt:lpstr>
      <vt:lpstr>Evaluating Training and Development Effectiveness</vt:lpstr>
      <vt:lpstr>Evaluating Training and Development Effectiveness</vt:lpstr>
      <vt:lpstr>International Training and Development Issues</vt:lpstr>
      <vt:lpstr>International Training and Development Issues</vt:lpstr>
      <vt:lpstr>International Training and Development Issues</vt:lpstr>
      <vt:lpstr>Slide 36</vt:lpstr>
      <vt:lpstr>Introduction</vt:lpstr>
      <vt:lpstr>Introduction</vt:lpstr>
      <vt:lpstr>What is a Career?</vt:lpstr>
      <vt:lpstr>What is a Career?</vt:lpstr>
      <vt:lpstr>What is a Career?</vt:lpstr>
      <vt:lpstr>What is a Career?</vt:lpstr>
      <vt:lpstr>What is a Career?</vt:lpstr>
      <vt:lpstr>What is a Career?</vt:lpstr>
      <vt:lpstr>What is a Career?</vt:lpstr>
      <vt:lpstr>Traditional Career Stages</vt:lpstr>
      <vt:lpstr>Traditional Career Stages</vt:lpstr>
      <vt:lpstr>Traditional Career Stages</vt:lpstr>
      <vt:lpstr>Traditional Career Stages</vt:lpstr>
      <vt:lpstr>Traditional Career Stages</vt:lpstr>
      <vt:lpstr>Traditional Career Stages</vt:lpstr>
      <vt:lpstr>Career Choices and Preferences</vt:lpstr>
      <vt:lpstr>Career Choices and Preferences</vt:lpstr>
      <vt:lpstr>Career Choices and Preferences</vt:lpstr>
      <vt:lpstr>Career Choices and Preferences</vt:lpstr>
      <vt:lpstr>Career Choices and Preferences</vt:lpstr>
      <vt:lpstr>Career Choices and Preferences</vt:lpstr>
      <vt:lpstr>Career Choices and Preferences</vt:lpstr>
      <vt:lpstr>Enhancing Your Career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dkear</dc:creator>
  <cp:lastModifiedBy>sabari</cp:lastModifiedBy>
  <cp:revision>82</cp:revision>
  <dcterms:created xsi:type="dcterms:W3CDTF">2004-09-02T14:46:00Z</dcterms:created>
  <dcterms:modified xsi:type="dcterms:W3CDTF">2015-06-15T05:51:59Z</dcterms:modified>
</cp:coreProperties>
</file>