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8"/>
  </p:handoutMasterIdLst>
  <p:sldIdLst>
    <p:sldId id="278" r:id="rId2"/>
    <p:sldId id="281" r:id="rId3"/>
    <p:sldId id="324" r:id="rId4"/>
    <p:sldId id="282" r:id="rId5"/>
    <p:sldId id="316" r:id="rId6"/>
    <p:sldId id="284" r:id="rId7"/>
    <p:sldId id="285" r:id="rId8"/>
    <p:sldId id="287" r:id="rId9"/>
    <p:sldId id="288" r:id="rId10"/>
    <p:sldId id="289" r:id="rId11"/>
    <p:sldId id="317" r:id="rId12"/>
    <p:sldId id="290" r:id="rId13"/>
    <p:sldId id="318" r:id="rId14"/>
    <p:sldId id="293" r:id="rId15"/>
    <p:sldId id="294" r:id="rId16"/>
    <p:sldId id="319" r:id="rId17"/>
    <p:sldId id="295" r:id="rId18"/>
    <p:sldId id="321" r:id="rId19"/>
    <p:sldId id="320" r:id="rId20"/>
    <p:sldId id="296" r:id="rId21"/>
    <p:sldId id="297" r:id="rId22"/>
    <p:sldId id="311" r:id="rId23"/>
    <p:sldId id="298" r:id="rId24"/>
    <p:sldId id="299" r:id="rId25"/>
    <p:sldId id="322" r:id="rId26"/>
    <p:sldId id="300" r:id="rId27"/>
    <p:sldId id="301" r:id="rId28"/>
    <p:sldId id="312" r:id="rId29"/>
    <p:sldId id="314" r:id="rId30"/>
    <p:sldId id="315" r:id="rId31"/>
    <p:sldId id="302" r:id="rId32"/>
    <p:sldId id="303" r:id="rId33"/>
    <p:sldId id="304" r:id="rId34"/>
    <p:sldId id="323" r:id="rId35"/>
    <p:sldId id="306" r:id="rId36"/>
    <p:sldId id="308" r:id="rId37"/>
    <p:sldId id="309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350" r:id="rId64"/>
    <p:sldId id="351" r:id="rId65"/>
    <p:sldId id="352" r:id="rId66"/>
    <p:sldId id="353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09" autoAdjust="0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203E43-5761-4506-96D7-AD7824E0F8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11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Establishing Rewards and Pay Plans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Compensation Administration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Government Influence on Compensation Administration</a:t>
            </a:r>
            <a:r>
              <a:rPr lang="en-US"/>
              <a:t> 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Fair Labor Standards Act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1938 act which requires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minimum wage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overtime pay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record-keeping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child labor restrictions</a:t>
            </a:r>
            <a:r>
              <a:rPr lang="en-US"/>
              <a:t> </a:t>
            </a:r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360452" name="Object 4"/>
          <p:cNvGraphicFramePr>
            <a:graphicFrameLocks noChangeAspect="1"/>
          </p:cNvGraphicFramePr>
          <p:nvPr/>
        </p:nvGraphicFramePr>
        <p:xfrm>
          <a:off x="5562600" y="3429000"/>
          <a:ext cx="3176588" cy="3186113"/>
        </p:xfrm>
        <a:graphic>
          <a:graphicData uri="http://schemas.openxmlformats.org/presentationml/2006/ole">
            <p:oleObj spid="_x0000_s360452" name="Clip" r:id="rId3" imgW="4824000" imgH="4838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Compensation Administration</a:t>
            </a: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Government Influence on Compensation Administration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Fair Labor Standards Act</a:t>
            </a:r>
          </a:p>
          <a:p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Exempt employees</a:t>
            </a:r>
            <a:endParaRPr lang="en-US" sz="2800" i="1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 professional and managerial employees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not covered under FLSA overtime provisions</a:t>
            </a:r>
            <a:endParaRPr lang="en-US" sz="2400"/>
          </a:p>
          <a:p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Nonexempt employees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eligible for premium pay (time and one-half)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when they work more than 40 hours in a week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Compensation Administration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Government Influence on Compensation Administration</a:t>
            </a:r>
            <a:endParaRPr lang="en-US" b="1"/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Equal Pay Act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of 1963 act requires that men and women hired for the same job be paid the same. </a:t>
            </a:r>
          </a:p>
          <a:p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361476" name="Object 4"/>
          <p:cNvGraphicFramePr>
            <a:graphicFrameLocks noChangeAspect="1"/>
          </p:cNvGraphicFramePr>
          <p:nvPr/>
        </p:nvGraphicFramePr>
        <p:xfrm>
          <a:off x="4876800" y="3576638"/>
          <a:ext cx="4267200" cy="3273425"/>
        </p:xfrm>
        <a:graphic>
          <a:graphicData uri="http://schemas.openxmlformats.org/presentationml/2006/ole">
            <p:oleObj spid="_x0000_s361476" name="Clip" r:id="rId3" imgW="4519440" imgH="34668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Compensation Administration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Government Influence on Compensation Administration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Civil Rights Act: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broader than Equal Pay Act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prohibits discrimination on the basis of gender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used to support comparable worth concept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Salaries should be established on the basis of skill, responsibility, effort, and working conditions.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Evaluation</a:t>
            </a:r>
            <a:r>
              <a:rPr lang="en-US" b="1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 of job analysis information to determine the relative value of each job in relation to all jobs within the organization.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ranking of jobs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Labor market conditions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Collective bargaining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 skill differences </a:t>
            </a:r>
          </a:p>
        </p:txBody>
      </p:sp>
      <p:graphicFrame>
        <p:nvGraphicFramePr>
          <p:cNvPr id="364548" name="Object 4"/>
          <p:cNvGraphicFramePr>
            <a:graphicFrameLocks noChangeAspect="1"/>
          </p:cNvGraphicFramePr>
          <p:nvPr/>
        </p:nvGraphicFramePr>
        <p:xfrm>
          <a:off x="5638800" y="4648200"/>
          <a:ext cx="3251200" cy="1885950"/>
        </p:xfrm>
        <a:graphic>
          <a:graphicData uri="http://schemas.openxmlformats.org/presentationml/2006/ole">
            <p:oleObj spid="_x0000_s364548" name="Clip" r:id="rId3" imgW="7002000" imgH="40604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Isolating Job Evaluation Criteria</a:t>
            </a:r>
            <a:r>
              <a:rPr lang="en-US" b="1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Judgment is involved in defining what factors should be used to compare jobs.</a:t>
            </a:r>
            <a:r>
              <a:rPr lang="en-US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Typical criteria: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mental requirements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supervisory control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complexity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physical demands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personal contacts</a:t>
            </a:r>
            <a:r>
              <a:rPr lang="en-US"/>
              <a:t> </a:t>
            </a:r>
          </a:p>
        </p:txBody>
      </p:sp>
      <p:pic>
        <p:nvPicPr>
          <p:cNvPr id="365572" name="Picture 4" descr="C:\Program Files\Common Files\Microsoft Shared\Clipart\cagcat50\BD0495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67200"/>
            <a:ext cx="3354388" cy="227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  <a:endParaRPr lang="en-US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Isolating Job Evaluation Criteria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Typically jobs are grouped according to type and compared within their group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clerical jobs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sales jobs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professional jobs</a:t>
            </a:r>
            <a:r>
              <a:rPr lang="en-US"/>
              <a:t> </a:t>
            </a:r>
            <a:endParaRPr lang="en-US" b="1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392196" name="Picture 4" descr="C:\Program Files\Common Files\Microsoft Shared\Clipart\cagcat50\BD0715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5675" y="3657600"/>
            <a:ext cx="2620963" cy="2868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867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Evaluation Methods</a:t>
            </a:r>
            <a:r>
              <a:rPr lang="en-US"/>
              <a:t> 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Ordering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A committee places jobs in a simple rank order from highest (worth highest pay) to lowest.</a:t>
            </a:r>
            <a:r>
              <a:rPr lang="en-US"/>
              <a:t> </a:t>
            </a:r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366596" name="Object 4"/>
          <p:cNvGraphicFramePr>
            <a:graphicFrameLocks noChangeAspect="1"/>
          </p:cNvGraphicFramePr>
          <p:nvPr/>
        </p:nvGraphicFramePr>
        <p:xfrm>
          <a:off x="6477000" y="2686050"/>
          <a:ext cx="2235200" cy="4171950"/>
        </p:xfrm>
        <a:graphic>
          <a:graphicData uri="http://schemas.openxmlformats.org/presentationml/2006/ole">
            <p:oleObj spid="_x0000_s366596" name="Clip" r:id="rId3" imgW="2734920" imgH="51048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  <a:endParaRPr 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Evaluation Methods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Classification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Jobs are placed in classification grades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Compare their descriptions to the classification description and benchmarked jobs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Look for a common denominator such as skills, knowledge, or responsibility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239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Evaluation Methods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Point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Jobs are rated and allocated points on several identifiable criteria, using clearly defined rating scales.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Jobs with similar point totals are placed in similar pay grades.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Offers the greatest stability. </a:t>
            </a:r>
          </a:p>
        </p:txBody>
      </p:sp>
      <p:graphicFrame>
        <p:nvGraphicFramePr>
          <p:cNvPr id="393220" name="Object 4"/>
          <p:cNvGraphicFramePr>
            <a:graphicFrameLocks noChangeAspect="1"/>
          </p:cNvGraphicFramePr>
          <p:nvPr/>
        </p:nvGraphicFramePr>
        <p:xfrm>
          <a:off x="6172200" y="4483100"/>
          <a:ext cx="2971800" cy="2374900"/>
        </p:xfrm>
        <a:graphic>
          <a:graphicData uri="http://schemas.openxmlformats.org/presentationml/2006/ole">
            <p:oleObj spid="_x0000_s393220" name="Clip" r:id="rId3" imgW="4587840" imgH="3665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876800"/>
          </a:xfrm>
        </p:spPr>
        <p:txBody>
          <a:bodyPr/>
          <a:lstStyle/>
          <a:p>
            <a:pPr marL="533400" indent="-5334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People do what they do to satisfy some need and they look for a payoff or reward.</a:t>
            </a:r>
            <a:r>
              <a:rPr lang="en-US"/>
              <a:t> </a:t>
            </a:r>
          </a:p>
          <a:p>
            <a:pPr marL="533400" indent="-5334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most obvious reward is pay, but there are many others, including:</a:t>
            </a:r>
          </a:p>
          <a:p>
            <a:pPr marL="914400" lvl="1" indent="-4572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promotions</a:t>
            </a:r>
          </a:p>
          <a:p>
            <a:pPr marL="914400" lvl="1" indent="-4572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desirable work assignments</a:t>
            </a:r>
          </a:p>
          <a:p>
            <a:pPr marL="914400" lvl="1" indent="-4572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peer recognition</a:t>
            </a:r>
          </a:p>
          <a:p>
            <a:pPr marL="914400" lvl="1" indent="-4572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work freedom</a:t>
            </a:r>
          </a:p>
        </p:txBody>
      </p:sp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6886575" y="3390900"/>
          <a:ext cx="2257425" cy="3467100"/>
        </p:xfrm>
        <a:graphic>
          <a:graphicData uri="http://schemas.openxmlformats.org/presentationml/2006/ole">
            <p:oleObj spid="_x0000_s200710" name="Clip" r:id="rId3" imgW="3687480" imgH="56624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324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Establishing the Pay Structure</a:t>
            </a:r>
            <a:r>
              <a:rPr lang="en-US" b="1"/>
              <a:t> 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Compensation surveys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Used to gather factual data on pay rates for other organizations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Information is often collected on associated employee benefits as well</a:t>
            </a:r>
            <a:r>
              <a:rPr lang="en-US"/>
              <a:t> </a:t>
            </a:r>
          </a:p>
        </p:txBody>
      </p:sp>
      <p:graphicFrame>
        <p:nvGraphicFramePr>
          <p:cNvPr id="367620" name="Object 4"/>
          <p:cNvGraphicFramePr>
            <a:graphicFrameLocks noChangeAspect="1"/>
          </p:cNvGraphicFramePr>
          <p:nvPr/>
        </p:nvGraphicFramePr>
        <p:xfrm>
          <a:off x="7032625" y="3802063"/>
          <a:ext cx="2111375" cy="3048000"/>
        </p:xfrm>
        <a:graphic>
          <a:graphicData uri="http://schemas.openxmlformats.org/presentationml/2006/ole">
            <p:oleObj spid="_x0000_s367620" name="Clip" r:id="rId3" imgW="2353680" imgH="3396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Establishing the Pay Structure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Wage curves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Drawn by plotting job evaluation data (such as job points or grades) against pay rates (actual or from survey data).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Indicate whether the pay structure is logical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Evaluation and the Pay Structure</a:t>
            </a:r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Establishing the Pay Structure</a:t>
            </a:r>
          </a:p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Wage structure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Designates pay ranges for groups of jobs which are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similar in value to the organization 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grouped by their classifications, grades or points.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Results in a logical hierarchy of wages, consisting of ranges that overlap.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 Compensation Plans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	Incentives can be added to the basic pay structure to provide rewards  for performance.</a:t>
            </a:r>
            <a:r>
              <a:rPr lang="en-US"/>
              <a:t> </a:t>
            </a:r>
          </a:p>
        </p:txBody>
      </p:sp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5257800" y="3848100"/>
          <a:ext cx="3686175" cy="2763838"/>
        </p:xfrm>
        <a:graphic>
          <a:graphicData uri="http://schemas.openxmlformats.org/presentationml/2006/ole">
            <p:oleObj spid="_x0000_s369668" name="Clip" r:id="rId3" imgW="2923920" imgH="219240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6248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 Compensation Plans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 Incentives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include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merit pay plans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(annual increase, based on performance)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piecework plans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(pay based on number of units produced typically in a specified time period.)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time-savings bonuses and commissions</a:t>
            </a:r>
            <a:r>
              <a:rPr lang="en-US"/>
              <a:t> </a:t>
            </a:r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370692" name="Object 4"/>
          <p:cNvGraphicFramePr>
            <a:graphicFrameLocks noChangeAspect="1"/>
          </p:cNvGraphicFramePr>
          <p:nvPr/>
        </p:nvGraphicFramePr>
        <p:xfrm>
          <a:off x="0" y="3581400"/>
          <a:ext cx="2841625" cy="2881313"/>
        </p:xfrm>
        <a:graphic>
          <a:graphicData uri="http://schemas.openxmlformats.org/presentationml/2006/ole">
            <p:oleObj spid="_x0000_s370692" name="Clip" r:id="rId3" imgW="3949560" imgH="4002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  <a:endParaRPr lang="en-US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 Compensation Plans</a:t>
            </a:r>
          </a:p>
          <a:p>
            <a:pPr>
              <a:buFontTx/>
              <a:buNone/>
            </a:pP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 Incentives:</a:t>
            </a:r>
            <a:endParaRPr lang="en-US" b="1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Work best where clear objectives can be set and tasks are independent.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Many organizations today require employees to place a percentage of their salary “at risk” so that merit pay does not become a substitute for automatic cost-of-living raises.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 Compensation Plans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Group Incentives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Incentives can be offered to groups, rather than individuals, when employees' tasks are interdependent and require cooperation. </a:t>
            </a:r>
          </a:p>
        </p:txBody>
      </p:sp>
      <p:graphicFrame>
        <p:nvGraphicFramePr>
          <p:cNvPr id="371716" name="Object 4"/>
          <p:cNvGraphicFramePr>
            <a:graphicFrameLocks noChangeAspect="1"/>
          </p:cNvGraphicFramePr>
          <p:nvPr/>
        </p:nvGraphicFramePr>
        <p:xfrm>
          <a:off x="3886200" y="3940175"/>
          <a:ext cx="4648200" cy="2917825"/>
        </p:xfrm>
        <a:graphic>
          <a:graphicData uri="http://schemas.openxmlformats.org/presentationml/2006/ole">
            <p:oleObj spid="_x0000_s371716" name="Clip" r:id="rId3" imgW="4038840" imgH="2534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 Compensation Plans:</a:t>
            </a:r>
          </a:p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Plant-wide Incentives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Direct employee efforts toward organizational goals (such as cost reduction) </a:t>
            </a:r>
          </a:p>
          <a:p>
            <a:pPr lvl="1"/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Scanlon Plan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- supervisor and employee committees suggest labor-saving improvements</a:t>
            </a:r>
          </a:p>
          <a:p>
            <a:pPr lvl="1"/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IMPROSHARE 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- formula is used to determine bonuses based on labor cost savings</a:t>
            </a:r>
            <a:endParaRPr lang="en-US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Arial" pitchFamily="34" charset="0"/>
                <a:cs typeface="Times New Roman" pitchFamily="18" charset="0"/>
              </a:rPr>
              <a:t>Paying for Performance</a:t>
            </a:r>
            <a:r>
              <a:rPr lang="en-US" b="1">
                <a:latin typeface="Arial" pitchFamily="34" charset="0"/>
              </a:rPr>
              <a:t> </a:t>
            </a:r>
          </a:p>
          <a:p>
            <a:r>
              <a:rPr lang="en-US">
                <a:latin typeface="Arial" pitchFamily="34" charset="0"/>
                <a:cs typeface="Times New Roman" pitchFamily="18" charset="0"/>
              </a:rPr>
              <a:t>Pay is based on some measure of performance.  </a:t>
            </a:r>
          </a:p>
          <a:p>
            <a:r>
              <a:rPr lang="en-US">
                <a:latin typeface="Arial" pitchFamily="34" charset="0"/>
                <a:cs typeface="Times New Roman" pitchFamily="18" charset="0"/>
              </a:rPr>
              <a:t>Common performance measures are: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piece-rate plans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gainsharing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wage incentive plans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profit sharing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lump sum bonuses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  <a:endParaRPr lang="en-US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Arial" pitchFamily="34" charset="0"/>
                <a:cs typeface="Times New Roman" pitchFamily="18" charset="0"/>
              </a:rPr>
              <a:t>Paying for Performance</a:t>
            </a:r>
            <a:r>
              <a:rPr lang="en-US" b="1">
                <a:latin typeface="Arial" pitchFamily="34" charset="0"/>
              </a:rPr>
              <a:t> </a:t>
            </a:r>
          </a:p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Competency-based compensation</a:t>
            </a:r>
            <a:r>
              <a:rPr lang="en-US" sz="2800">
                <a:latin typeface="Arial" pitchFamily="34" charset="0"/>
              </a:rPr>
              <a:t> </a:t>
            </a:r>
          </a:p>
          <a:p>
            <a:pPr lvl="1"/>
            <a:r>
              <a:rPr lang="en-US" sz="2400">
                <a:latin typeface="Arial" pitchFamily="34" charset="0"/>
                <a:cs typeface="Times New Roman" pitchFamily="18" charset="0"/>
              </a:rPr>
              <a:t>Rewarded for skills, knowledge and behaviors </a:t>
            </a:r>
          </a:p>
          <a:p>
            <a:pPr lvl="2"/>
            <a:r>
              <a:rPr lang="en-US" sz="2000">
                <a:latin typeface="Arial" pitchFamily="34" charset="0"/>
                <a:cs typeface="Times New Roman" pitchFamily="18" charset="0"/>
              </a:rPr>
              <a:t>leadership</a:t>
            </a:r>
          </a:p>
          <a:p>
            <a:pPr lvl="2"/>
            <a:r>
              <a:rPr lang="en-US" sz="2000">
                <a:latin typeface="Arial" pitchFamily="34" charset="0"/>
                <a:cs typeface="Times New Roman" pitchFamily="18" charset="0"/>
              </a:rPr>
              <a:t>problem solving</a:t>
            </a:r>
          </a:p>
          <a:p>
            <a:pPr lvl="2"/>
            <a:r>
              <a:rPr lang="en-US" sz="2000">
                <a:latin typeface="Arial" pitchFamily="34" charset="0"/>
                <a:cs typeface="Times New Roman" pitchFamily="18" charset="0"/>
              </a:rPr>
              <a:t>decision making</a:t>
            </a:r>
          </a:p>
          <a:p>
            <a:pPr lvl="2"/>
            <a:r>
              <a:rPr lang="en-US" sz="2000">
                <a:latin typeface="Arial" pitchFamily="34" charset="0"/>
                <a:cs typeface="Times New Roman" pitchFamily="18" charset="0"/>
              </a:rPr>
              <a:t>strategic planning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Broad-banding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- pre-set pay levels that determine what people are paid based upon the type and level of competencies they possess.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  <a:endParaRPr lang="en-US"/>
          </a:p>
        </p:txBody>
      </p:sp>
      <p:pic>
        <p:nvPicPr>
          <p:cNvPr id="398340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350"/>
            <a:ext cx="7924800" cy="684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Special Cases of Compensation</a:t>
            </a:r>
            <a:endParaRPr lang="en-US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Arial" pitchFamily="34" charset="0"/>
                <a:cs typeface="Times New Roman" pitchFamily="18" charset="0"/>
              </a:rPr>
              <a:t>Team-Based Compensation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Incentives for empowered work teams to exceed established goals and share equally in rewards.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Depends on: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clarity of team purpose and goals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ability of the team to obtain needed resources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effective team communication skills and trust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Executive Compensation Programs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239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Salaries of Top Managers</a:t>
            </a:r>
            <a:r>
              <a:rPr lang="en-US" b="1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Executive salaries, bonuses and stock options may seem high.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Top twenty CEOs average more than $100 million in total compensation.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Competition for executive talent raises the price of hiring an executive.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High salaries can be a motivator for executives and lower-level managers</a:t>
            </a:r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/>
        </p:nvGraphicFramePr>
        <p:xfrm>
          <a:off x="304800" y="3048000"/>
          <a:ext cx="1374775" cy="2895600"/>
        </p:xfrm>
        <a:graphic>
          <a:graphicData uri="http://schemas.openxmlformats.org/presentationml/2006/ole">
            <p:oleObj spid="_x0000_s373764" name="Clip" r:id="rId3" imgW="520200" imgH="10940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Executive Compensation Programs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Supplemental Financial Compensation</a:t>
            </a:r>
            <a:r>
              <a:rPr lang="en-US" b="1"/>
              <a:t> </a:t>
            </a:r>
          </a:p>
          <a:p>
            <a:pPr lvl="1"/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Deferred bonuses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paid to executives over extended time periods, to encourage them to stay with the company.</a:t>
            </a:r>
            <a:r>
              <a:rPr lang="en-US"/>
              <a:t> </a:t>
            </a:r>
          </a:p>
          <a:p>
            <a:pPr lvl="1"/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Stock options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allow executives to purchase stock in the future at a fixed price.</a:t>
            </a:r>
            <a:r>
              <a:rPr lang="en-US"/>
              <a:t> </a:t>
            </a:r>
          </a:p>
          <a:p>
            <a:pPr lvl="1"/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Hiring bonuses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compensate for the deferred compensation lost when leaving a former company.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Executive Compensation Programs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Supplemental Nonfinancial Compensation:  Perquisites</a:t>
            </a:r>
            <a:r>
              <a:rPr lang="en-US" sz="2800" b="1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Perks may include: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paid life insurance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club memberships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company cars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expense accounts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interest-free loans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free financial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legal and tax counseling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mortgage assistance</a:t>
            </a:r>
            <a:endParaRPr lang="en-US" sz="2400"/>
          </a:p>
        </p:txBody>
      </p:sp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5410200" y="2971800"/>
          <a:ext cx="3175000" cy="2787650"/>
        </p:xfrm>
        <a:graphic>
          <a:graphicData uri="http://schemas.openxmlformats.org/presentationml/2006/ole">
            <p:oleObj spid="_x0000_s376836" name="Clip" r:id="rId3" imgW="3009960" imgH="26438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Executive Compensation Programs</a:t>
            </a:r>
            <a:endParaRPr lang="en-US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Supplemental Nonfinancial Compensation:  Perquisites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Golden parachutes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protect executives when a merger or hostile takeover occurs by  providing severance pay or a guaranteed position.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International Compensation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Important to understand the statutory requirements of each country.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International compensation packages generally utilize the “balance-sheet approach,” using the four factors below:</a:t>
            </a:r>
          </a:p>
          <a:p>
            <a:pPr lvl="1"/>
            <a:r>
              <a:rPr lang="en-US">
                <a:latin typeface="Arial" pitchFamily="34" charset="0"/>
              </a:rPr>
              <a:t>Base Pay</a:t>
            </a:r>
          </a:p>
          <a:p>
            <a:pPr lvl="1"/>
            <a:r>
              <a:rPr lang="en-US">
                <a:latin typeface="Arial" pitchFamily="34" charset="0"/>
              </a:rPr>
              <a:t>Differentials</a:t>
            </a:r>
          </a:p>
          <a:p>
            <a:pPr lvl="1"/>
            <a:r>
              <a:rPr lang="en-US">
                <a:latin typeface="Arial" pitchFamily="34" charset="0"/>
              </a:rPr>
              <a:t>Incentives</a:t>
            </a:r>
          </a:p>
          <a:p>
            <a:pPr lvl="1"/>
            <a:r>
              <a:rPr lang="en-US">
                <a:latin typeface="Arial" pitchFamily="34" charset="0"/>
              </a:rPr>
              <a:t>Assistance Programs </a:t>
            </a:r>
          </a:p>
        </p:txBody>
      </p:sp>
      <p:pic>
        <p:nvPicPr>
          <p:cNvPr id="378884" name="Picture 4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125913"/>
            <a:ext cx="2743200" cy="2732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International Compensation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Base Pay: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The pay of employees in comparable jobs at home.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Differentials: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Compensation given to offset higher costs of living abroad.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International Compensation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Incentives: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Inducements given to encourage employees to accept overseas assignments. 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Assistance Programs: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Payment for expenses involved in moving a family abroad and in providing some services overseas. </a:t>
            </a:r>
          </a:p>
        </p:txBody>
      </p:sp>
      <p:pic>
        <p:nvPicPr>
          <p:cNvPr id="381956" name="Picture 4" descr="C:\Program Files\Common Files\Microsoft Shared\Clipart\cagcat50\BD056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648200"/>
            <a:ext cx="2443163" cy="1935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Employee Benefits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876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 benefits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533400" indent="-5334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Have grown in importance and variety </a:t>
            </a:r>
          </a:p>
          <a:p>
            <a:pPr marL="533400" indent="-5334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Typically membership-based rewards offered to attract and keep employees</a:t>
            </a:r>
          </a:p>
          <a:p>
            <a:pPr marL="533400" indent="-533400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Do not directly affect a worker’s performance, but inadequate benefits lead to employee dissatisfaction.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Types of Reward Plans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Intrinsic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versus </a:t>
            </a: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Extrinsic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</a:t>
            </a:r>
            <a:r>
              <a:rPr lang="en-US"/>
              <a:t> 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Intrinsic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 (personal satisfactions) come from the job itself, such as: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pride in one’s work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feelings of accomplishment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being part of a work team</a:t>
            </a:r>
            <a:r>
              <a:rPr lang="en-US"/>
              <a:t> </a:t>
            </a:r>
          </a:p>
        </p:txBody>
      </p:sp>
      <p:pic>
        <p:nvPicPr>
          <p:cNvPr id="353284" name="Picture 4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278313"/>
            <a:ext cx="3886200" cy="2579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Costs of Providing Employee Benefits</a:t>
            </a:r>
            <a:r>
              <a:rPr lang="en-US" b="1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Benefit and service offerings add about 40% to an organization’s payroll cost.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Benefits become the focus of negotiations with employees when large wage and salary increases are not feasible.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99364" name="Picture 4" descr="C:\Program Files\Common Files\Microsoft Shared\Clipart\cagcat50\BS005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397375"/>
            <a:ext cx="3352800" cy="246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4008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Contemporary Benefits Offerings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Benefits today reflect the diversity of the work force.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Challenge -- designing a benefits package which is attractive to applicants and current workers, and provides all the legally required benefits. </a:t>
            </a:r>
          </a:p>
        </p:txBody>
      </p:sp>
      <p:graphicFrame>
        <p:nvGraphicFramePr>
          <p:cNvPr id="401412" name="Object 4"/>
          <p:cNvGraphicFramePr>
            <a:graphicFrameLocks noChangeAspect="1"/>
          </p:cNvGraphicFramePr>
          <p:nvPr/>
        </p:nvGraphicFramePr>
        <p:xfrm>
          <a:off x="7010400" y="2057400"/>
          <a:ext cx="1736725" cy="4171950"/>
        </p:xfrm>
        <a:graphic>
          <a:graphicData uri="http://schemas.openxmlformats.org/presentationml/2006/ole">
            <p:oleObj spid="_x0000_s399362" name="Clip" r:id="rId3" imgW="1431360" imgH="34365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Legally Required Benefits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 Security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Financed by equal employee and employer contributions, based on a percentage of earnings.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Provides income for retirees, disabled workers and surviving dependents.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Provides some health insurance coverage through Medicare.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Legally Required Benefits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Unemployment Compensation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Funded by employers who pay combined federal and state tax imposed on taxable wage base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Tax varies based on organization’s unemployment experience.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Provides employees with some income continuation during periods of involuntary unemployment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Typical coverage is for 26 weeks.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Legally Required Benefits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Workers’ Compensation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Paid for by the organization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Rates based on likelihood of accidents, past history, and the type of industry.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Benefits pay expenses and/or compensate for losses resulting from work-related accidents or illness, regardless of fault. </a:t>
            </a:r>
          </a:p>
        </p:txBody>
      </p:sp>
      <p:pic>
        <p:nvPicPr>
          <p:cNvPr id="404484" name="Picture 4" descr="C:\Program Files\Common Files\Microsoft Shared\Clipart\cagcat50\PE0236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789488"/>
            <a:ext cx="2514600" cy="206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Legally Required Benefits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Family and Medical Leave Act</a:t>
            </a:r>
            <a:r>
              <a:rPr lang="en-US" b="1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1993 Act requires employers with 50 or more employees to allow up to 12 weeks of unpaid leave for family or medical reasons.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Specifies record-keeping and communication requirements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5508" name="Picture 4" descr="C:\Program Files\Common Files\Microsoft Shared\Clipart\cagcat50\PE0262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78300"/>
            <a:ext cx="30416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Voluntary Benefits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334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Traditional health insurance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Typically has the fewest coverage limitations for the employee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Usually the most expensive</a:t>
            </a:r>
          </a:p>
        </p:txBody>
      </p:sp>
      <p:graphicFrame>
        <p:nvGraphicFramePr>
          <p:cNvPr id="408580" name="Object 4"/>
          <p:cNvGraphicFramePr>
            <a:graphicFrameLocks noChangeAspect="1"/>
          </p:cNvGraphicFramePr>
          <p:nvPr/>
        </p:nvGraphicFramePr>
        <p:xfrm>
          <a:off x="5565775" y="2819400"/>
          <a:ext cx="3578225" cy="4038600"/>
        </p:xfrm>
        <a:graphic>
          <a:graphicData uri="http://schemas.openxmlformats.org/presentationml/2006/ole">
            <p:oleObj spid="_x0000_s400386" name="Clip" r:id="rId3" imgW="997920" imgH="11253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Voluntary Benefits</a:t>
            </a:r>
            <a:endParaRPr lang="en-US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Health Maintenance Organizations (HMOs)</a:t>
            </a:r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Alternative benefit required by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Health Maintenance Act of 1973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. 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Broad comprehensive care provided by designated service centers for fixed fees. 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Promotes preventive care. 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Health care choices significantly limited.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Voluntary Benefits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Preferred Provider Organizations (PPOs)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Member health care providers agree to provide services at a fixed fee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Employees are encouraged by lower rates to use member or “preferred” providers.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Utilization review procedures generate data on plan use.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Voluntary Benefits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477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Employer-operated coverage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Employers self-fund insurance programs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Operated under a </a:t>
            </a:r>
            <a:r>
              <a:rPr lang="en-US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Voluntary Employees Beneficiary Association (VEBA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 reduce costs.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Often hire third party to administer.</a:t>
            </a:r>
            <a:r>
              <a:rPr lang="en-US"/>
              <a:t> </a:t>
            </a:r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5562600" y="4648200"/>
          <a:ext cx="3200400" cy="1736725"/>
        </p:xfrm>
        <a:graphic>
          <a:graphicData uri="http://schemas.openxmlformats.org/presentationml/2006/ole">
            <p:oleObj spid="_x0000_s401410" name="Clip" r:id="rId3" imgW="857520" imgH="465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Types of Reward Plans</a:t>
            </a:r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Intrinsic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versus </a:t>
            </a: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Extrinsic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Extrinsic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 come from a source outside the job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 rewards offered mainly by management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Money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Promotions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Benefits</a:t>
            </a:r>
          </a:p>
        </p:txBody>
      </p:sp>
      <p:pic>
        <p:nvPicPr>
          <p:cNvPr id="389124" name="Picture 4" descr="C:\Program Files\Common Files\Microsoft Shared\Clipart\cagcat50\BS005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9238" y="4057650"/>
            <a:ext cx="3814762" cy="280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Voluntary Benefits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15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Health insurance continuation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Consolidated Omnibus Budget Reconciliation Act (COBRA)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Provides for continuation of benefits for up to three years after an employee leaves a job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Cost is paid by the employee</a:t>
            </a:r>
            <a:r>
              <a:rPr lang="en-US"/>
              <a:t> </a:t>
            </a:r>
          </a:p>
        </p:txBody>
      </p:sp>
      <p:graphicFrame>
        <p:nvGraphicFramePr>
          <p:cNvPr id="411652" name="Object 4"/>
          <p:cNvGraphicFramePr>
            <a:graphicFrameLocks noChangeAspect="1"/>
          </p:cNvGraphicFramePr>
          <p:nvPr/>
        </p:nvGraphicFramePr>
        <p:xfrm>
          <a:off x="5791200" y="4346575"/>
          <a:ext cx="3352800" cy="2511425"/>
        </p:xfrm>
        <a:graphic>
          <a:graphicData uri="http://schemas.openxmlformats.org/presentationml/2006/ole">
            <p:oleObj spid="_x0000_s402434" name="Clip" r:id="rId3" imgW="1336320" imgH="10015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Voluntary Benefits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HIPAA Requirement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Health Insurance Portability and Accountability Act of 1996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Imposed on employers and health providers regulations regarding the confidentiality of employee health information.</a:t>
            </a:r>
            <a:r>
              <a:rPr lang="en-US"/>
              <a:t> </a:t>
            </a:r>
          </a:p>
        </p:txBody>
      </p:sp>
      <p:graphicFrame>
        <p:nvGraphicFramePr>
          <p:cNvPr id="412676" name="Object 4"/>
          <p:cNvGraphicFramePr>
            <a:graphicFrameLocks noChangeAspect="1"/>
          </p:cNvGraphicFramePr>
          <p:nvPr/>
        </p:nvGraphicFramePr>
        <p:xfrm>
          <a:off x="6553200" y="3276600"/>
          <a:ext cx="2332038" cy="3390900"/>
        </p:xfrm>
        <a:graphic>
          <a:graphicData uri="http://schemas.openxmlformats.org/presentationml/2006/ole">
            <p:oleObj spid="_x0000_s403458" name="Clip" r:id="rId3" imgW="823680" imgH="11991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Retirement Benefits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Retirement Income Security Act (ERISA)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1974 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Vesting rights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– right to pension benefits even if one leaves the company.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Enables pension rights to be portable.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Sets up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Pension Benefit Guaranty Corporation (PBGC) </a:t>
            </a:r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claims corporate assets to cover inadequately funded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pension plans)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Requires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Summary Plan Description (SPD)</a:t>
            </a:r>
            <a:endParaRPr lang="en-US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Retirement Benefits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Defined Benefit Plans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 specifies the dollar benefit workers receive at retirement. 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Usually based on some formula of years of service and average final compensation.</a:t>
            </a:r>
            <a:r>
              <a:rPr lang="en-US"/>
              <a:t> </a:t>
            </a:r>
          </a:p>
        </p:txBody>
      </p:sp>
      <p:pic>
        <p:nvPicPr>
          <p:cNvPr id="415748" name="Picture 4" descr="C:\Program Files\Common Files\Microsoft Shared\Clipart\cagcat50\BS0050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038600"/>
            <a:ext cx="2368550" cy="2500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Retirement Benefits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Defined Contribution Plans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and employer may contribute to account based on rules established for contributions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Amount of benefits depends on success of account investments.</a:t>
            </a:r>
            <a:r>
              <a:rPr lang="en-US"/>
              <a:t> </a:t>
            </a:r>
          </a:p>
        </p:txBody>
      </p:sp>
      <p:graphicFrame>
        <p:nvGraphicFramePr>
          <p:cNvPr id="416772" name="Object 4"/>
          <p:cNvGraphicFramePr>
            <a:graphicFrameLocks noChangeAspect="1"/>
          </p:cNvGraphicFramePr>
          <p:nvPr/>
        </p:nvGraphicFramePr>
        <p:xfrm>
          <a:off x="5943600" y="4219575"/>
          <a:ext cx="2946400" cy="2638425"/>
        </p:xfrm>
        <a:graphic>
          <a:graphicData uri="http://schemas.openxmlformats.org/presentationml/2006/ole">
            <p:oleObj spid="_x0000_s404482" name="Clip" r:id="rId3" imgW="1949040" imgH="17470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Retirement Benefits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Money Purchase Pension Plan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Type of defined contribution plan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Organization commits to depositing fixed amount of money or percentage of employee’s pay annually. </a:t>
            </a:r>
          </a:p>
        </p:txBody>
      </p:sp>
      <p:pic>
        <p:nvPicPr>
          <p:cNvPr id="417796" name="Picture 4" descr="C:\Program Files\Common Files\Microsoft Shared\Clipart\cagcat50\BS005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452938"/>
            <a:ext cx="3276600" cy="2405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Retirement Benefits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Profit-Sharing Plans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Variation of defined contribution plan.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Company amount contributed depends on profit level in the organization.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Contribution is optional, not required.</a:t>
            </a:r>
            <a:r>
              <a:rPr lang="en-US"/>
              <a:t> </a:t>
            </a:r>
          </a:p>
        </p:txBody>
      </p:sp>
      <p:graphicFrame>
        <p:nvGraphicFramePr>
          <p:cNvPr id="418820" name="Object 4"/>
          <p:cNvGraphicFramePr>
            <a:graphicFrameLocks noChangeAspect="1"/>
          </p:cNvGraphicFramePr>
          <p:nvPr/>
        </p:nvGraphicFramePr>
        <p:xfrm>
          <a:off x="5943600" y="4287838"/>
          <a:ext cx="3200400" cy="2570162"/>
        </p:xfrm>
        <a:graphic>
          <a:graphicData uri="http://schemas.openxmlformats.org/presentationml/2006/ole">
            <p:oleObj spid="_x0000_s405506" name="Clip" r:id="rId3" imgW="4233960" imgH="3399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Retirement Benefits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Individual Retirement Accounts (IRAs)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Currently designed for lower-income workers who don’t have pension programs at work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defer taxes on amount deposited and interest earned in retirement account.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Retirement Benefits</a:t>
            </a:r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latin typeface="Arial" pitchFamily="34" charset="0"/>
                <a:cs typeface="Times New Roman" pitchFamily="18" charset="0"/>
              </a:rPr>
              <a:t>Roth IRAs: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1"/>
            <a:r>
              <a:rPr lang="en-US" sz="2400">
                <a:latin typeface="Arial" pitchFamily="34" charset="0"/>
                <a:cs typeface="Times New Roman" pitchFamily="18" charset="0"/>
              </a:rPr>
              <a:t>Effective in 1998.  </a:t>
            </a:r>
          </a:p>
          <a:p>
            <a:pPr lvl="1"/>
            <a:r>
              <a:rPr lang="en-US" sz="2400">
                <a:latin typeface="Arial" pitchFamily="34" charset="0"/>
                <a:cs typeface="Times New Roman" pitchFamily="18" charset="0"/>
              </a:rPr>
              <a:t>Eligible employees can contribute post-tax up to $3,000 annually</a:t>
            </a:r>
          </a:p>
          <a:p>
            <a:pPr lvl="1"/>
            <a:r>
              <a:rPr lang="en-US" sz="2400">
                <a:latin typeface="Arial" pitchFamily="34" charset="0"/>
                <a:cs typeface="Times New Roman" pitchFamily="18" charset="0"/>
              </a:rPr>
              <a:t>Can be withdrawn tax-free after a certain age. </a:t>
            </a:r>
          </a:p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401(k)s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Permit workers to set aside specified amount of income on tax-deferred basis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Employers may match employee contribution.</a:t>
            </a:r>
            <a:r>
              <a:rPr lang="en-US" sz="24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Paid Time Off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Arial" pitchFamily="34" charset="0"/>
                <a:cs typeface="Times New Roman" pitchFamily="18" charset="0"/>
              </a:rPr>
              <a:t>Vacation and Holiday Leave</a:t>
            </a:r>
            <a:r>
              <a:rPr lang="en-US" b="1">
                <a:latin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Vacation time is usually related to the length of time on the job.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Some companies also allow personal days that can be used for any reason.</a:t>
            </a:r>
            <a:r>
              <a:rPr lang="en-US"/>
              <a:t> </a:t>
            </a:r>
          </a:p>
        </p:txBody>
      </p:sp>
      <p:pic>
        <p:nvPicPr>
          <p:cNvPr id="420869" name="Picture 5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325" y="3886200"/>
            <a:ext cx="3749675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Types of Reward Plans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Financial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versus </a:t>
            </a: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Nonfinancial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Financial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 include: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wages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bonuses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profit sharing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pension plans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paid leaves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purchase discounts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Nonfinancial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 emphasize making life on the job more attractive; employees vary greatly on what types they find desirable.</a:t>
            </a:r>
            <a:r>
              <a:rPr lang="en-US" sz="2800"/>
              <a:t> </a:t>
            </a:r>
          </a:p>
        </p:txBody>
      </p:sp>
      <p:pic>
        <p:nvPicPr>
          <p:cNvPr id="355332" name="Picture 4" descr="C:\Program Files\Common Files\Microsoft Shared\Clipart\cagcat50\BS0050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133600"/>
            <a:ext cx="2368550" cy="2500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Paid Time Off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943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Disability Insurance Programs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Provides salary continuation for: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Short-term disabilities (sick leave)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Long-term disabilities  (coverage usually effective after 6 months).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Some companies provide financial incentives to employees to not use their sick leave.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Long-term disability plans usually replace a portion of the employee’s salary, often 60 percent.</a:t>
            </a:r>
            <a:r>
              <a:rPr lang="en-US" sz="2800"/>
              <a:t> </a:t>
            </a:r>
          </a:p>
        </p:txBody>
      </p:sp>
      <p:graphicFrame>
        <p:nvGraphicFramePr>
          <p:cNvPr id="421892" name="Object 4"/>
          <p:cNvGraphicFramePr>
            <a:graphicFrameLocks noChangeAspect="1"/>
          </p:cNvGraphicFramePr>
          <p:nvPr/>
        </p:nvGraphicFramePr>
        <p:xfrm>
          <a:off x="6019800" y="1447800"/>
          <a:ext cx="2808288" cy="3086100"/>
        </p:xfrm>
        <a:graphic>
          <a:graphicData uri="http://schemas.openxmlformats.org/presentationml/2006/ole">
            <p:oleObj spid="_x0000_s406530" name="Clip" r:id="rId3" imgW="3071520" imgH="33746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Survivor Benefits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791200" cy="4876800"/>
          </a:xfrm>
        </p:spPr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Usually are two types: 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contributory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non-contributory  </a:t>
            </a:r>
          </a:p>
          <a:p>
            <a:r>
              <a:rPr lang="en-US">
                <a:latin typeface="Arial" pitchFamily="34" charset="0"/>
                <a:cs typeface="Times New Roman" pitchFamily="18" charset="0"/>
              </a:rPr>
              <a:t>In non-contributory the employer pays the total cost of the benefit.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graphicFrame>
        <p:nvGraphicFramePr>
          <p:cNvPr id="425988" name="Object 4"/>
          <p:cNvGraphicFramePr>
            <a:graphicFrameLocks noChangeAspect="1"/>
          </p:cNvGraphicFramePr>
          <p:nvPr/>
        </p:nvGraphicFramePr>
        <p:xfrm>
          <a:off x="6324600" y="2362200"/>
          <a:ext cx="2586038" cy="3314700"/>
        </p:xfrm>
        <a:graphic>
          <a:graphicData uri="http://schemas.openxmlformats.org/presentationml/2006/ole">
            <p:oleObj spid="_x0000_s407554" name="Clip" r:id="rId3" imgW="1539360" imgH="19717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Survivor Benefits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Arial" pitchFamily="34" charset="0"/>
                <a:cs typeface="Times New Roman" pitchFamily="18" charset="0"/>
              </a:rPr>
              <a:t>Group Term Life Insurance:  </a:t>
            </a:r>
          </a:p>
          <a:p>
            <a:r>
              <a:rPr lang="en-US">
                <a:latin typeface="Arial" pitchFamily="34" charset="0"/>
                <a:cs typeface="Times New Roman" pitchFamily="18" charset="0"/>
              </a:rPr>
              <a:t>Benefit is usually based on one to five times annual rate of pay.</a:t>
            </a:r>
            <a:r>
              <a:rPr lang="en-US"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b="1">
                <a:latin typeface="Arial" pitchFamily="34" charset="0"/>
                <a:cs typeface="Arial" pitchFamily="34" charset="0"/>
              </a:rPr>
              <a:t>Travel insurance:  </a:t>
            </a:r>
          </a:p>
          <a:p>
            <a:r>
              <a:rPr lang="en-US">
                <a:latin typeface="Arial" pitchFamily="34" charset="0"/>
                <a:cs typeface="Arial" pitchFamily="34" charset="0"/>
              </a:rPr>
              <a:t>Life insurance for business travel-related deaths. </a:t>
            </a:r>
          </a:p>
        </p:txBody>
      </p:sp>
      <p:pic>
        <p:nvPicPr>
          <p:cNvPr id="427012" name="Picture 4" descr="C:\Program Files\Common Files\Microsoft Shared\Clipart\cagcat50\BD056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4075" y="4314825"/>
            <a:ext cx="32099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Survivor Benefits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Arial" pitchFamily="34" charset="0"/>
                <a:cs typeface="Times New Roman" pitchFamily="18" charset="0"/>
              </a:rPr>
              <a:t>The service side of benefits</a:t>
            </a:r>
            <a:r>
              <a:rPr lang="en-US" sz="2800">
                <a:latin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 and recreational events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 assistance programs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credit unions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housing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tuition reimbursement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uniforms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company-paid transportation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parking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Employers often can provide services at no cost or at a significant reduction from the usual cost.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An Integrative Perspective on Employee Benefits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35052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Flexible benefits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programs allow employees to choose which benefits they want and help to keep costs down.</a:t>
            </a:r>
            <a:r>
              <a:rPr lang="en-US"/>
              <a:t> </a:t>
            </a:r>
          </a:p>
        </p:txBody>
      </p:sp>
      <p:pic>
        <p:nvPicPr>
          <p:cNvPr id="430084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524000"/>
            <a:ext cx="5257800" cy="523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An Integrative Perspective on Employee Benefits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Flexible spending accounts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Under Section I25 of the Internal Revenue Code employees </a:t>
            </a:r>
            <a:r>
              <a:rPr lang="en-US" sz="2400">
                <a:latin typeface="Arial" pitchFamily="34" charset="0"/>
                <a:cs typeface="Times New Roman" pitchFamily="18" charset="0"/>
              </a:rPr>
              <a:t>can set aside a designated dollar amount before taxes for specified services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health-care premiums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medical expenses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dependent child-care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group legal services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  <a:cs typeface="Times New Roman" pitchFamily="18" charset="0"/>
              </a:rPr>
              <a:t>IRS requires that accounts for different purposes be separate and that all money be spent during the year or forfeited.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 subject to federal, state, and social security taxes.</a:t>
            </a:r>
            <a:r>
              <a:rPr lang="en-US" sz="24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An Integrative Perspective on Employee Benefits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Modular plans: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Employees choose a pre-designed package of benefits from several options.</a:t>
            </a:r>
            <a:r>
              <a:rPr lang="en-US"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b="1">
                <a:latin typeface="Arial" pitchFamily="34" charset="0"/>
                <a:cs typeface="Times New Roman" pitchFamily="18" charset="0"/>
              </a:rPr>
              <a:t>Core-Plus Options Plans</a:t>
            </a:r>
            <a:r>
              <a:rPr lang="en-US">
                <a:latin typeface="Arial" pitchFamily="34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Employees given core coverage (e.g. medical, life, disability) with option to select other benefits.</a:t>
            </a:r>
            <a:r>
              <a:rPr lang="en-US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Types of Reward Plans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Performance-based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versus </a:t>
            </a: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Membership-Based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Performance-based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 are tied to specific job performance criteria.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commissions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piecework pay plans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incentive systems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group bonuses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merit pay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Membership-based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rewards such as cost-of-living increases, benefits, and salary increases are offered to all employees.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Compensation Administration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process of managing a compensation program so that the organization can attract, motivate and retain competent employees who perceive that the program is fair.</a:t>
            </a:r>
            <a:r>
              <a:rPr lang="en-US"/>
              <a:t> </a:t>
            </a:r>
          </a:p>
        </p:txBody>
      </p:sp>
      <p:graphicFrame>
        <p:nvGraphicFramePr>
          <p:cNvPr id="358404" name="Object 4"/>
          <p:cNvGraphicFramePr>
            <a:graphicFrameLocks noChangeAspect="1"/>
          </p:cNvGraphicFramePr>
          <p:nvPr/>
        </p:nvGraphicFramePr>
        <p:xfrm>
          <a:off x="6443663" y="4152900"/>
          <a:ext cx="2700337" cy="2705100"/>
        </p:xfrm>
        <a:graphic>
          <a:graphicData uri="http://schemas.openxmlformats.org/presentationml/2006/ole">
            <p:oleObj spid="_x0000_s358404" name="Clip" r:id="rId3" imgW="3452400" imgH="34585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Compensation Administration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evaluation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the process used to determine each job’s appropriate worth within the organization.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Based on job analysis information. </a:t>
            </a:r>
          </a:p>
        </p:txBody>
      </p:sp>
      <p:graphicFrame>
        <p:nvGraphicFramePr>
          <p:cNvPr id="359428" name="Object 4"/>
          <p:cNvGraphicFramePr>
            <a:graphicFrameLocks noChangeAspect="1"/>
          </p:cNvGraphicFramePr>
          <p:nvPr/>
        </p:nvGraphicFramePr>
        <p:xfrm>
          <a:off x="5130800" y="4251325"/>
          <a:ext cx="4013200" cy="2606675"/>
        </p:xfrm>
        <a:graphic>
          <a:graphicData uri="http://schemas.openxmlformats.org/presentationml/2006/ole">
            <p:oleObj spid="_x0000_s359428" name="Clip" r:id="rId3" imgW="2191680" imgH="1424160" progId="MS_ClipArt_Gallery.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3043</Words>
  <Application>Microsoft Office PowerPoint</Application>
  <PresentationFormat>On-screen Show (4:3)</PresentationFormat>
  <Paragraphs>436</Paragraphs>
  <Slides>66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Times New Roman</vt:lpstr>
      <vt:lpstr>Arial</vt:lpstr>
      <vt:lpstr>Default Design</vt:lpstr>
      <vt:lpstr>Microsoft Clip Gallery</vt:lpstr>
      <vt:lpstr>Slide 1</vt:lpstr>
      <vt:lpstr>Introduction</vt:lpstr>
      <vt:lpstr>Introduction</vt:lpstr>
      <vt:lpstr>Types of Reward Plans</vt:lpstr>
      <vt:lpstr>Types of Reward Plans</vt:lpstr>
      <vt:lpstr>Types of Reward Plans</vt:lpstr>
      <vt:lpstr>Types of Reward Plans</vt:lpstr>
      <vt:lpstr>Compensation Administration</vt:lpstr>
      <vt:lpstr>Compensation Administration</vt:lpstr>
      <vt:lpstr>Compensation Administration</vt:lpstr>
      <vt:lpstr>Compensation Administration</vt:lpstr>
      <vt:lpstr>Compensation Administration</vt:lpstr>
      <vt:lpstr>Compensation Administration</vt:lpstr>
      <vt:lpstr>Job Evaluation and the Pay Structure</vt:lpstr>
      <vt:lpstr>Job Evaluation and the Pay Structure</vt:lpstr>
      <vt:lpstr>Job Evaluation and the Pay Structure</vt:lpstr>
      <vt:lpstr>Job Evaluation and the Pay Structure</vt:lpstr>
      <vt:lpstr>Job Evaluation and the Pay Structure</vt:lpstr>
      <vt:lpstr>Job Evaluation and the Pay Structure</vt:lpstr>
      <vt:lpstr>Job Evaluation and the Pay Structure</vt:lpstr>
      <vt:lpstr>Job Evaluation and the Pay Structure</vt:lpstr>
      <vt:lpstr>Job Evaluation and the Pay Structure</vt:lpstr>
      <vt:lpstr>Special Cases of Compensation</vt:lpstr>
      <vt:lpstr>Special Cases of Compensation</vt:lpstr>
      <vt:lpstr>Special Cases of Compensation</vt:lpstr>
      <vt:lpstr>Special Cases of Compensation</vt:lpstr>
      <vt:lpstr>Special Cases of Compensation</vt:lpstr>
      <vt:lpstr>Special Cases of Compensation</vt:lpstr>
      <vt:lpstr>Special Cases of Compensation</vt:lpstr>
      <vt:lpstr>Special Cases of Compensation</vt:lpstr>
      <vt:lpstr>Executive Compensation Programs</vt:lpstr>
      <vt:lpstr>Executive Compensation Programs</vt:lpstr>
      <vt:lpstr>Executive Compensation Programs</vt:lpstr>
      <vt:lpstr>Executive Compensation Programs</vt:lpstr>
      <vt:lpstr>International Compensation</vt:lpstr>
      <vt:lpstr>International Compensation</vt:lpstr>
      <vt:lpstr>International Compensation</vt:lpstr>
      <vt:lpstr>Slide 38</vt:lpstr>
      <vt:lpstr>Introduction</vt:lpstr>
      <vt:lpstr>Introduction</vt:lpstr>
      <vt:lpstr>Introduction</vt:lpstr>
      <vt:lpstr>Legally Required Benefits</vt:lpstr>
      <vt:lpstr>Legally Required Benefits</vt:lpstr>
      <vt:lpstr>Legally Required Benefits</vt:lpstr>
      <vt:lpstr>Legally Required Benefits</vt:lpstr>
      <vt:lpstr>Voluntary Benefits</vt:lpstr>
      <vt:lpstr>Voluntary Benefits</vt:lpstr>
      <vt:lpstr>Voluntary Benefits</vt:lpstr>
      <vt:lpstr>Voluntary Benefits</vt:lpstr>
      <vt:lpstr>Voluntary Benefits</vt:lpstr>
      <vt:lpstr>Voluntary Benefits</vt:lpstr>
      <vt:lpstr>Retirement Benefits</vt:lpstr>
      <vt:lpstr>Retirement Benefits</vt:lpstr>
      <vt:lpstr>Retirement Benefits</vt:lpstr>
      <vt:lpstr>Retirement Benefits</vt:lpstr>
      <vt:lpstr>Retirement Benefits</vt:lpstr>
      <vt:lpstr>Retirement Benefits</vt:lpstr>
      <vt:lpstr>Retirement Benefits</vt:lpstr>
      <vt:lpstr>Paid Time Off</vt:lpstr>
      <vt:lpstr>Paid Time Off</vt:lpstr>
      <vt:lpstr>Survivor Benefits</vt:lpstr>
      <vt:lpstr>Survivor Benefits</vt:lpstr>
      <vt:lpstr>Survivor Benefits</vt:lpstr>
      <vt:lpstr>An Integrative Perspective on Employee Benefits</vt:lpstr>
      <vt:lpstr>An Integrative Perspective on Employee Benefits</vt:lpstr>
      <vt:lpstr>An Integrative Perspective on Employee Benefits</vt:lpstr>
    </vt:vector>
  </TitlesOfParts>
  <Company>JWS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dkear</dc:creator>
  <cp:lastModifiedBy>sabari</cp:lastModifiedBy>
  <cp:revision>104</cp:revision>
  <dcterms:created xsi:type="dcterms:W3CDTF">2004-09-02T14:46:00Z</dcterms:created>
  <dcterms:modified xsi:type="dcterms:W3CDTF">2015-06-15T05:54:24Z</dcterms:modified>
</cp:coreProperties>
</file>